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622" r:id="rId5"/>
    <p:sldId id="584" r:id="rId6"/>
    <p:sldId id="623" r:id="rId7"/>
    <p:sldId id="275" r:id="rId8"/>
    <p:sldId id="611" r:id="rId9"/>
    <p:sldId id="629" r:id="rId10"/>
    <p:sldId id="627" r:id="rId11"/>
    <p:sldId id="628" r:id="rId12"/>
    <p:sldId id="626" r:id="rId13"/>
    <p:sldId id="284" r:id="rId14"/>
    <p:sldId id="617" r:id="rId15"/>
    <p:sldId id="633" r:id="rId16"/>
    <p:sldId id="634" r:id="rId17"/>
    <p:sldId id="635" r:id="rId18"/>
    <p:sldId id="631" r:id="rId19"/>
    <p:sldId id="630" r:id="rId20"/>
    <p:sldId id="632" r:id="rId21"/>
    <p:sldId id="637" r:id="rId22"/>
    <p:sldId id="636" r:id="rId23"/>
    <p:sldId id="639" r:id="rId24"/>
    <p:sldId id="638" r:id="rId25"/>
    <p:sldId id="640" r:id="rId26"/>
    <p:sldId id="642" r:id="rId27"/>
    <p:sldId id="643" r:id="rId28"/>
    <p:sldId id="644" r:id="rId29"/>
    <p:sldId id="645" r:id="rId30"/>
    <p:sldId id="646" r:id="rId31"/>
    <p:sldId id="647" r:id="rId32"/>
    <p:sldId id="648" r:id="rId33"/>
    <p:sldId id="651" r:id="rId34"/>
    <p:sldId id="652" r:id="rId35"/>
    <p:sldId id="650" r:id="rId36"/>
    <p:sldId id="653" r:id="rId37"/>
    <p:sldId id="655" r:id="rId38"/>
    <p:sldId id="656" r:id="rId39"/>
    <p:sldId id="620" r:id="rId40"/>
    <p:sldId id="665" r:id="rId41"/>
    <p:sldId id="666" r:id="rId42"/>
    <p:sldId id="667" r:id="rId43"/>
    <p:sldId id="619" r:id="rId44"/>
    <p:sldId id="658" r:id="rId45"/>
    <p:sldId id="659" r:id="rId46"/>
    <p:sldId id="660" r:id="rId47"/>
    <p:sldId id="661" r:id="rId48"/>
    <p:sldId id="662" r:id="rId49"/>
    <p:sldId id="663" r:id="rId50"/>
    <p:sldId id="664" r:id="rId51"/>
    <p:sldId id="657" r:id="rId52"/>
    <p:sldId id="311" r:id="rId53"/>
  </p:sldIdLst>
  <p:sldSz cx="9144000" cy="5143500" type="screen16x9"/>
  <p:notesSz cx="9144000" cy="51435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6" userDrawn="1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85F4"/>
    <a:srgbClr val="FBBC04"/>
    <a:srgbClr val="EA4335"/>
    <a:srgbClr val="34A853"/>
    <a:srgbClr val="09121E"/>
    <a:srgbClr val="75A7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63" autoAdjust="0"/>
    <p:restoredTop sz="73115" autoAdjust="0"/>
  </p:normalViewPr>
  <p:slideViewPr>
    <p:cSldViewPr>
      <p:cViewPr varScale="1">
        <p:scale>
          <a:sx n="76" d="100"/>
          <a:sy n="76" d="100"/>
        </p:scale>
        <p:origin x="948" y="36"/>
      </p:cViewPr>
      <p:guideLst>
        <p:guide orient="horz" pos="1236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00.png>
</file>

<file path=ppt/media/image102.png>
</file>

<file path=ppt/media/image104.png>
</file>

<file path=ppt/media/image11.png>
</file>

<file path=ppt/media/image112.png>
</file>

<file path=ppt/media/image113.png>
</file>

<file path=ppt/media/image114.png>
</file>

<file path=ppt/media/image12.png>
</file>

<file path=ppt/media/image120.png>
</file>

<file path=ppt/media/image121.png>
</file>

<file path=ppt/media/image12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2.png>
</file>

<file path=ppt/media/image43.png>
</file>

<file path=ppt/media/image5.png>
</file>

<file path=ppt/media/image53.png>
</file>

<file path=ppt/media/image54.png>
</file>

<file path=ppt/media/image55.png>
</file>

<file path=ppt/media/image6.png>
</file>

<file path=ppt/media/image61.png>
</file>

<file path=ppt/media/image67.png>
</file>

<file path=ppt/media/image69.png>
</file>

<file path=ppt/media/image7.gi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6.png>
</file>

<file path=ppt/media/image98.jpg>
</file>

<file path=ppt/media/image98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428-0220-4748-B58B-FF9BEF988BF9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3FF206-46C2-4445-A76F-26FCED07BE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788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051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445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401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426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Jt</a:t>
            </a:r>
            <a:r>
              <a:rPr lang="en-US" altLang="zh-CN" dirty="0"/>
              <a:t>:</a:t>
            </a:r>
            <a:r>
              <a:rPr lang="zh-CN" altLang="en-US" dirty="0"/>
              <a:t>乘性项改变图像对比度和色彩变化</a:t>
            </a:r>
            <a:endParaRPr lang="en-US" altLang="zh-CN" dirty="0"/>
          </a:p>
          <a:p>
            <a:r>
              <a:rPr lang="en-US" altLang="zh-CN" dirty="0"/>
              <a:t>A(1-t):</a:t>
            </a:r>
            <a:r>
              <a:rPr lang="zh-CN" altLang="en-US" dirty="0"/>
              <a:t>加性项改变暗像素的亮度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08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813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假设所有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 channel 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相同，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A=Ac=Ab=Ag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。无论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的大小，一定有</a:t>
            </a:r>
            <a:r>
              <a:rPr lang="en-US" altLang="zh-CN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I_</a:t>
            </a:r>
            <a:r>
              <a:rPr lang="en-US" altLang="zh-CN" sz="10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越大，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t(x’)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越小。当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t(x’)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时，此时一定有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 –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I_dark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A = 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因次，可以用 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I_dark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的最大值来近似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。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47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FF206-46C2-4445-A76F-26FCED07BE6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562350"/>
            <a:ext cx="1733550" cy="17335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8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jpeg"/><Relationship Id="rId5" Type="http://schemas.openxmlformats.org/officeDocument/2006/relationships/image" Target="../media/image32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2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5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emf"/><Relationship Id="rId3" Type="http://schemas.openxmlformats.org/officeDocument/2006/relationships/image" Target="../media/image56.emf"/><Relationship Id="rId7" Type="http://schemas.openxmlformats.org/officeDocument/2006/relationships/image" Target="../media/image60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emf"/><Relationship Id="rId11" Type="http://schemas.openxmlformats.org/officeDocument/2006/relationships/image" Target="../media/image64.emf"/><Relationship Id="rId5" Type="http://schemas.openxmlformats.org/officeDocument/2006/relationships/image" Target="../media/image58.emf"/><Relationship Id="rId10" Type="http://schemas.openxmlformats.org/officeDocument/2006/relationships/image" Target="../media/image63.emf"/><Relationship Id="rId4" Type="http://schemas.openxmlformats.org/officeDocument/2006/relationships/image" Target="../media/image57.emf"/><Relationship Id="rId9" Type="http://schemas.openxmlformats.org/officeDocument/2006/relationships/image" Target="../media/image6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38.png"/><Relationship Id="rId7" Type="http://schemas.openxmlformats.org/officeDocument/2006/relationships/image" Target="../media/image87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8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5" Type="http://schemas.openxmlformats.org/officeDocument/2006/relationships/image" Target="../media/image67.png"/><Relationship Id="rId4" Type="http://schemas.openxmlformats.org/officeDocument/2006/relationships/image" Target="../media/image6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13" Type="http://schemas.openxmlformats.org/officeDocument/2006/relationships/image" Target="../media/image100.png"/><Relationship Id="rId3" Type="http://schemas.openxmlformats.org/officeDocument/2006/relationships/image" Target="../media/image90.png"/><Relationship Id="rId7" Type="http://schemas.openxmlformats.org/officeDocument/2006/relationships/image" Target="../media/image66.emf"/><Relationship Id="rId12" Type="http://schemas.openxmlformats.org/officeDocument/2006/relationships/image" Target="../media/image8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emf"/><Relationship Id="rId11" Type="http://schemas.openxmlformats.org/officeDocument/2006/relationships/image" Target="../media/image98.png"/><Relationship Id="rId5" Type="http://schemas.openxmlformats.org/officeDocument/2006/relationships/image" Target="../media/image71.emf"/><Relationship Id="rId10" Type="http://schemas.openxmlformats.org/officeDocument/2006/relationships/image" Target="../media/image73.emf"/><Relationship Id="rId4" Type="http://schemas.openxmlformats.org/officeDocument/2006/relationships/image" Target="../media/image91.png"/><Relationship Id="rId9" Type="http://schemas.openxmlformats.org/officeDocument/2006/relationships/image" Target="../media/image9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7" Type="http://schemas.openxmlformats.org/officeDocument/2006/relationships/image" Target="../media/image85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7" Type="http://schemas.openxmlformats.org/officeDocument/2006/relationships/image" Target="../media/image8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2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microsoft.com/office/2007/relationships/media" Target="../media/media2.wmv"/><Relationship Id="rId7" Type="http://schemas.openxmlformats.org/officeDocument/2006/relationships/image" Target="../media/image89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88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wmv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6.emf"/><Relationship Id="rId4" Type="http://schemas.openxmlformats.org/officeDocument/2006/relationships/image" Target="../media/image95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7.emf"/><Relationship Id="rId4" Type="http://schemas.openxmlformats.org/officeDocument/2006/relationships/image" Target="../media/image95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2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jp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65.emf"/><Relationship Id="rId7" Type="http://schemas.openxmlformats.org/officeDocument/2006/relationships/image" Target="../media/image73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11" Type="http://schemas.openxmlformats.org/officeDocument/2006/relationships/image" Target="../media/image88.png"/><Relationship Id="rId5" Type="http://schemas.openxmlformats.org/officeDocument/2006/relationships/image" Target="../media/image72.emf"/><Relationship Id="rId10" Type="http://schemas.openxmlformats.org/officeDocument/2006/relationships/image" Target="../media/image122.png"/><Relationship Id="rId4" Type="http://schemas.openxmlformats.org/officeDocument/2006/relationships/image" Target="../media/image66.emf"/><Relationship Id="rId9" Type="http://schemas.openxmlformats.org/officeDocument/2006/relationships/image" Target="../media/image8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kaiminghe.com/publications/eccv10guidedfilter.pdf" TargetMode="External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74" y="319550"/>
            <a:ext cx="772876" cy="239400"/>
          </a:xfrm>
          <a:prstGeom prst="rect">
            <a:avLst/>
          </a:prstGeom>
        </p:spPr>
      </p:pic>
      <p:pic>
        <p:nvPicPr>
          <p:cNvPr id="1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pic>
        <p:nvPicPr>
          <p:cNvPr id="15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970" y="161012"/>
            <a:ext cx="2397500" cy="568125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0" y="1832527"/>
            <a:ext cx="9144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Kaiming</a:t>
            </a:r>
            <a:r>
              <a:rPr lang="en-US" altLang="zh-CN" sz="2800" b="1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He: Single Image Haze Removal Using Dark Channel Prior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CVPR’09 Best Paper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AutoShape 6" descr="http://waifu2x.udp.jp/ap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2695212"/>
            <a:ext cx="2803623" cy="2803623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576365" y="4095750"/>
            <a:ext cx="1328635" cy="2677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sz="174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</a:t>
            </a:r>
            <a:r>
              <a:rPr lang="en-US" altLang="zh-CN" sz="174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hang Gao</a:t>
            </a:r>
            <a:endParaRPr sz="1740" b="1" spc="10" dirty="0">
              <a:solidFill>
                <a:srgbClr val="3C404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12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4215" y="4206775"/>
            <a:ext cx="267766" cy="45719"/>
          </a:xfrm>
          <a:prstGeom prst="rect">
            <a:avLst/>
          </a:prstGeom>
        </p:spPr>
      </p:pic>
      <p:pic>
        <p:nvPicPr>
          <p:cNvPr id="1030" name="Picture 6" descr="https://www.ecnu.edu.cn/_upload/tpl/00/6f/111/template111/images/logo.gi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02" y="324079"/>
            <a:ext cx="25527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V="1">
            <a:off x="3429000" y="1707322"/>
            <a:ext cx="329280" cy="55497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2229995" y="2366911"/>
            <a:ext cx="2191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Direct attenuation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5480083" y="1707322"/>
            <a:ext cx="311117" cy="55962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19242D9-F887-42F6-8255-693F57A4B964}"/>
              </a:ext>
            </a:extLst>
          </p:cNvPr>
          <p:cNvSpPr/>
          <p:nvPr/>
        </p:nvSpPr>
        <p:spPr>
          <a:xfrm>
            <a:off x="3505200" y="1556988"/>
            <a:ext cx="762000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30D17F-7F4D-4E7A-8B9D-FD358D9DF98A}"/>
              </a:ext>
            </a:extLst>
          </p:cNvPr>
          <p:cNvSpPr/>
          <p:nvPr/>
        </p:nvSpPr>
        <p:spPr>
          <a:xfrm>
            <a:off x="4711766" y="1551246"/>
            <a:ext cx="1765234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975ACD-14B1-44C8-B219-63E3E22B9141}"/>
              </a:ext>
            </a:extLst>
          </p:cNvPr>
          <p:cNvSpPr/>
          <p:nvPr/>
        </p:nvSpPr>
        <p:spPr>
          <a:xfrm>
            <a:off x="5482817" y="2366911"/>
            <a:ext cx="994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Airlight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A52932-C60B-47AA-9A7A-DA6AE02351EC}"/>
              </a:ext>
            </a:extLst>
          </p:cNvPr>
          <p:cNvSpPr txBox="1"/>
          <p:nvPr/>
        </p:nvSpPr>
        <p:spPr>
          <a:xfrm>
            <a:off x="681154" y="3399379"/>
            <a:ext cx="6696424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Direct attenuation 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直接衰减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描述了场景辐射和其在介质中的衰减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Airlight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空气光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来自于之前所提的散射的光并会导致场景颜色的偏移</a:t>
            </a:r>
          </a:p>
        </p:txBody>
      </p:sp>
    </p:spTree>
    <p:extLst>
      <p:ext uri="{BB962C8B-B14F-4D97-AF65-F5344CB8AC3E}">
        <p14:creationId xmlns:p14="http://schemas.microsoft.com/office/powerpoint/2010/main" val="777230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682" y="975058"/>
                <a:ext cx="4384168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9CC6B9-8EAD-4136-B9FD-2344971E1051}"/>
              </a:ext>
            </a:extLst>
          </p:cNvPr>
          <p:cNvCxnSpPr>
            <a:cxnSpLocks/>
          </p:cNvCxnSpPr>
          <p:nvPr/>
        </p:nvCxnSpPr>
        <p:spPr>
          <a:xfrm flipV="1">
            <a:off x="4029366" y="1517898"/>
            <a:ext cx="2142834" cy="749052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267014D-AE62-4620-A7BC-8A7C8BAE6523}"/>
              </a:ext>
            </a:extLst>
          </p:cNvPr>
          <p:cNvSpPr/>
          <p:nvPr/>
        </p:nvSpPr>
        <p:spPr>
          <a:xfrm>
            <a:off x="1035663" y="2195814"/>
            <a:ext cx="2812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Atmosphere is homogenous</a:t>
            </a:r>
          </a:p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大气介质均匀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?)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V="1">
            <a:off x="3962400" y="1517899"/>
            <a:ext cx="219367" cy="74905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DF953FB-8553-44D3-AFF7-C1115E3B2B15}"/>
                  </a:ext>
                </a:extLst>
              </p:cNvPr>
              <p:cNvSpPr/>
              <p:nvPr/>
            </p:nvSpPr>
            <p:spPr>
              <a:xfrm>
                <a:off x="3733800" y="2214794"/>
                <a:ext cx="1822743" cy="608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z="320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β</m:t>
                          </m:r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p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DF953FB-8553-44D3-AFF7-C1115E3B2B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3800" y="2214794"/>
                <a:ext cx="1822743" cy="6083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55933F9-F41B-444E-96D2-FFED7F299FDC}"/>
              </a:ext>
            </a:extLst>
          </p:cNvPr>
          <p:cNvCxnSpPr>
            <a:cxnSpLocks/>
          </p:cNvCxnSpPr>
          <p:nvPr/>
        </p:nvCxnSpPr>
        <p:spPr>
          <a:xfrm flipV="1">
            <a:off x="3352800" y="2635119"/>
            <a:ext cx="1621651" cy="100343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DDDFD86-55DB-42E8-9A6E-4138027EEC4C}"/>
              </a:ext>
            </a:extLst>
          </p:cNvPr>
          <p:cNvSpPr/>
          <p:nvPr/>
        </p:nvSpPr>
        <p:spPr>
          <a:xfrm>
            <a:off x="1534821" y="3714750"/>
            <a:ext cx="2563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Scattering Coefficient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大气散射系数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298FCA-3C35-43AF-8A5B-85319866DE18}"/>
              </a:ext>
            </a:extLst>
          </p:cNvPr>
          <p:cNvSpPr/>
          <p:nvPr/>
        </p:nvSpPr>
        <p:spPr>
          <a:xfrm>
            <a:off x="5376148" y="3668583"/>
            <a:ext cx="1592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Scene Depth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CB7D772-2302-4901-A86F-6EBB800CC649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5376150" y="2633261"/>
            <a:ext cx="796050" cy="1035322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668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249587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Scene Depth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634184C-45CF-4E94-A179-EA069D25C2AF}"/>
              </a:ext>
            </a:extLst>
          </p:cNvPr>
          <p:cNvGrpSpPr/>
          <p:nvPr/>
        </p:nvGrpSpPr>
        <p:grpSpPr>
          <a:xfrm>
            <a:off x="3084780" y="1846122"/>
            <a:ext cx="2154826" cy="1953789"/>
            <a:chOff x="3733800" y="1485175"/>
            <a:chExt cx="2641398" cy="2394966"/>
          </a:xfrm>
          <a:effectLst/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743446-644F-4668-A71B-CD241EBBDCE3}"/>
                </a:ext>
              </a:extLst>
            </p:cNvPr>
            <p:cNvSpPr txBox="1"/>
            <p:nvPr/>
          </p:nvSpPr>
          <p:spPr>
            <a:xfrm>
              <a:off x="4189936" y="3510809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person that is standing in the snow&#10;&#10;Description automatically generated">
              <a:extLst>
                <a:ext uri="{FF2B5EF4-FFF2-40B4-BE49-F238E27FC236}">
                  <a16:creationId xmlns:a16="http://schemas.microsoft.com/office/drawing/2014/main" id="{ACF6D84F-3102-40FF-81F3-E49778CD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3800" y="1485175"/>
              <a:ext cx="2641398" cy="19810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884A9A3-A430-4E49-8969-242C9A98DCEF}"/>
              </a:ext>
            </a:extLst>
          </p:cNvPr>
          <p:cNvGrpSpPr/>
          <p:nvPr/>
        </p:nvGrpSpPr>
        <p:grpSpPr>
          <a:xfrm>
            <a:off x="383147" y="1807884"/>
            <a:ext cx="2154827" cy="1945523"/>
            <a:chOff x="427828" y="1485175"/>
            <a:chExt cx="2641399" cy="2384833"/>
          </a:xfrm>
          <a:effectLst/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882E94-44ED-4484-95E1-63208C7BA1DE}"/>
                </a:ext>
              </a:extLst>
            </p:cNvPr>
            <p:cNvSpPr txBox="1"/>
            <p:nvPr/>
          </p:nvSpPr>
          <p:spPr>
            <a:xfrm>
              <a:off x="941021" y="3500676"/>
              <a:ext cx="1406154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Raw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" name="Picture 9" descr="A picture containing grass, outdoor, train, building&#10;&#10;Description automatically generated">
              <a:extLst>
                <a:ext uri="{FF2B5EF4-FFF2-40B4-BE49-F238E27FC236}">
                  <a16:creationId xmlns:a16="http://schemas.microsoft.com/office/drawing/2014/main" id="{AA21CAE1-8E68-4842-8E9B-320CEB32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828" y="1485175"/>
              <a:ext cx="2641399" cy="19810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A54033B-92C0-43D1-AF7A-98361EBAF2A6}"/>
              </a:ext>
            </a:extLst>
          </p:cNvPr>
          <p:cNvCxnSpPr>
            <a:cxnSpLocks/>
          </p:cNvCxnSpPr>
          <p:nvPr/>
        </p:nvCxnSpPr>
        <p:spPr>
          <a:xfrm>
            <a:off x="2606517" y="2724150"/>
            <a:ext cx="44148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2B0190-EF7C-428B-BA1D-B82AEFDA25D7}"/>
              </a:ext>
            </a:extLst>
          </p:cNvPr>
          <p:cNvCxnSpPr>
            <a:cxnSpLocks/>
          </p:cNvCxnSpPr>
          <p:nvPr/>
        </p:nvCxnSpPr>
        <p:spPr>
          <a:xfrm>
            <a:off x="5315806" y="2724150"/>
            <a:ext cx="1237394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4A57EB-563A-4DA3-84E5-2F92CD716F83}"/>
              </a:ext>
            </a:extLst>
          </p:cNvPr>
          <p:cNvGrpSpPr/>
          <p:nvPr/>
        </p:nvGrpSpPr>
        <p:grpSpPr>
          <a:xfrm>
            <a:off x="6629400" y="1846122"/>
            <a:ext cx="2182595" cy="2021824"/>
            <a:chOff x="6477000" y="1846122"/>
            <a:chExt cx="2182595" cy="202182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06F2189-550A-470E-88D6-514620944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77000" y="1846122"/>
              <a:ext cx="2182595" cy="16161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765AE6-49E4-444F-BD02-364B8B94CCF9}"/>
                </a:ext>
              </a:extLst>
            </p:cNvPr>
            <p:cNvSpPr txBox="1"/>
            <p:nvPr/>
          </p:nvSpPr>
          <p:spPr>
            <a:xfrm>
              <a:off x="7133722" y="3498614"/>
              <a:ext cx="869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1001305-DFD5-4B25-A802-0E263D26664C}"/>
                  </a:ext>
                </a:extLst>
              </p:cNvPr>
              <p:cNvSpPr/>
              <p:nvPr/>
            </p:nvSpPr>
            <p:spPr>
              <a:xfrm>
                <a:off x="5257800" y="2317934"/>
                <a:ext cx="13453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β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1001305-DFD5-4B25-A802-0E263D2666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7800" y="2317934"/>
                <a:ext cx="1345368" cy="369332"/>
              </a:xfrm>
              <a:prstGeom prst="rect">
                <a:avLst/>
              </a:prstGeom>
              <a:blipFill>
                <a:blip r:embed="rId8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6103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6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-19050"/>
            <a:ext cx="9143950" cy="4524000"/>
          </a:xfrm>
          <a:prstGeom prst="rect">
            <a:avLst/>
          </a:prstGeom>
        </p:spPr>
      </p:pic>
      <p:pic>
        <p:nvPicPr>
          <p:cNvPr id="464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pic>
        <p:nvPicPr>
          <p:cNvPr id="466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914400" y="1985001"/>
            <a:ext cx="8191084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Dark Channel Prior Haze Removal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952500" y="1879252"/>
            <a:ext cx="7239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of the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non-sky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patches, at least one color channel has very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low intensity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 some pixels.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829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3D2D1FE-1FF2-47AA-BEA3-D8A6B3779953}"/>
                  </a:ext>
                </a:extLst>
              </p:cNvPr>
              <p:cNvSpPr/>
              <p:nvPr/>
            </p:nvSpPr>
            <p:spPr>
              <a:xfrm>
                <a:off x="851987" y="2572043"/>
                <a:ext cx="4963731" cy="12126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where: </a:t>
                </a:r>
              </a:p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∈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c</m:t>
                        </m:r>
                      </m:sup>
                    </m:sSup>
                  </m:oMath>
                </a14:m>
                <a:r>
                  <a:rPr lang="en-US" altLang="zh-CN" dirty="0"/>
                  <a:t> is a color channel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J</m:t>
                    </m:r>
                  </m:oMath>
                </a14:m>
                <a:r>
                  <a:rPr lang="en-US" altLang="zh-CN" dirty="0"/>
                  <a:t> </a:t>
                </a:r>
              </a:p>
              <a:p>
                <a:r>
                  <a:rPr lang="en-US" altLang="zh-CN" dirty="0"/>
                  <a:t> 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zh-CN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a local patch centered 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en-US" altLang="zh-CN" dirty="0"/>
              </a:p>
              <a:p>
                <a:r>
                  <a:rPr lang="en-US" altLang="zh-CN" dirty="0"/>
                  <a:t>	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●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zh-CN" altLang="en-US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the 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dark channel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J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3D2D1FE-1FF2-47AA-BEA3-D8A6B37799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987" y="2572043"/>
                <a:ext cx="4963731" cy="1212640"/>
              </a:xfrm>
              <a:prstGeom prst="rect">
                <a:avLst/>
              </a:prstGeom>
              <a:blipFill>
                <a:blip r:embed="rId3"/>
                <a:stretch>
                  <a:fillRect l="-1106" t="-3015" b="-7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BAD3374-BDA1-44C9-9E94-A04A80F31803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BAD3374-BDA1-44C9-9E94-A04A80F318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3666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EC7E08F-5129-4FA2-A0A0-790285BFBEF1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EC7E08F-5129-4FA2-A0A0-790285BFBE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C979FC8-AA6C-4C3C-8C27-0A484664EFA4}"/>
              </a:ext>
            </a:extLst>
          </p:cNvPr>
          <p:cNvCxnSpPr>
            <a:cxnSpLocks/>
          </p:cNvCxnSpPr>
          <p:nvPr/>
        </p:nvCxnSpPr>
        <p:spPr>
          <a:xfrm flipV="1">
            <a:off x="2790353" y="2451731"/>
            <a:ext cx="1665861" cy="34861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9C9039E-12AF-4C63-BFE3-C88029A138AF}"/>
              </a:ext>
            </a:extLst>
          </p:cNvPr>
          <p:cNvSpPr/>
          <p:nvPr/>
        </p:nvSpPr>
        <p:spPr>
          <a:xfrm>
            <a:off x="4475969" y="2273451"/>
            <a:ext cx="762000" cy="45719"/>
          </a:xfrm>
          <a:prstGeom prst="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B9E499-AD84-4108-B82B-6CBF9490C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4028D1-1EF4-4DC0-B839-AB659030D1E8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25E1F4-8765-4FFA-8C8D-CC9BE26C7F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BCEC86-D308-4229-A973-3215D461873D}"/>
              </a:ext>
            </a:extLst>
          </p:cNvPr>
          <p:cNvCxnSpPr>
            <a:cxnSpLocks/>
          </p:cNvCxnSpPr>
          <p:nvPr/>
        </p:nvCxnSpPr>
        <p:spPr>
          <a:xfrm>
            <a:off x="4800600" y="2407324"/>
            <a:ext cx="152400" cy="30193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3B423BE-CAFF-4D88-A811-64EDE781620E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6165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82476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C9039E-12AF-4C63-BFE3-C88029A138AF}"/>
              </a:ext>
            </a:extLst>
          </p:cNvPr>
          <p:cNvSpPr/>
          <p:nvPr/>
        </p:nvSpPr>
        <p:spPr>
          <a:xfrm>
            <a:off x="3604258" y="2276262"/>
            <a:ext cx="7620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B9E499-AD84-4108-B82B-6CBF9490C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4028D1-1EF4-4DC0-B839-AB659030D1E8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25E1F4-8765-4FFA-8C8D-CC9BE26C7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3B423BE-CAFF-4D88-A811-64EDE781620E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47DE72-06F9-4CD3-8F0A-0FB5C76085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503" y="2801633"/>
            <a:ext cx="2155553" cy="14846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C458DEC-BA0E-491D-842F-68BC84C554A3}"/>
              </a:ext>
            </a:extLst>
          </p:cNvPr>
          <p:cNvSpPr/>
          <p:nvPr/>
        </p:nvSpPr>
        <p:spPr>
          <a:xfrm>
            <a:off x="5951351" y="4352026"/>
            <a:ext cx="1673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865B27-351B-4F2F-84A4-4FB22DAE7C89}"/>
              </a:ext>
            </a:extLst>
          </p:cNvPr>
          <p:cNvSpPr/>
          <p:nvPr/>
        </p:nvSpPr>
        <p:spPr>
          <a:xfrm>
            <a:off x="4267199" y="3760937"/>
            <a:ext cx="152401" cy="152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5E52AA-1A2F-4386-9D27-0132C5F841E4}"/>
              </a:ext>
            </a:extLst>
          </p:cNvPr>
          <p:cNvSpPr/>
          <p:nvPr/>
        </p:nvSpPr>
        <p:spPr>
          <a:xfrm>
            <a:off x="4343399" y="3840312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2E693-B49C-49F1-8AE3-61D93E016B3A}"/>
              </a:ext>
            </a:extLst>
          </p:cNvPr>
          <p:cNvSpPr/>
          <p:nvPr/>
        </p:nvSpPr>
        <p:spPr>
          <a:xfrm>
            <a:off x="7086600" y="3837137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C979FC8-AA6C-4C3C-8C27-0A484664EFA4}"/>
              </a:ext>
            </a:extLst>
          </p:cNvPr>
          <p:cNvCxnSpPr>
            <a:cxnSpLocks/>
          </p:cNvCxnSpPr>
          <p:nvPr/>
        </p:nvCxnSpPr>
        <p:spPr>
          <a:xfrm flipH="1" flipV="1">
            <a:off x="3985258" y="2432502"/>
            <a:ext cx="399303" cy="13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8FBEB7E-93BB-4009-80C5-7C5B4F3E6F66}"/>
              </a:ext>
            </a:extLst>
          </p:cNvPr>
          <p:cNvCxnSpPr>
            <a:cxnSpLocks/>
          </p:cNvCxnSpPr>
          <p:nvPr/>
        </p:nvCxnSpPr>
        <p:spPr>
          <a:xfrm flipV="1">
            <a:off x="4013978" y="1149588"/>
            <a:ext cx="750576" cy="431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2A2ABC-F53F-495B-B4D1-88E09E004EE1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2A2ABC-F53F-495B-B4D1-88E09E004E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4" name="Group 43">
            <a:extLst>
              <a:ext uri="{FF2B5EF4-FFF2-40B4-BE49-F238E27FC236}">
                <a16:creationId xmlns:a16="http://schemas.microsoft.com/office/drawing/2014/main" id="{0B9752B3-28B0-4CCA-B805-356A6E61FCD6}"/>
              </a:ext>
            </a:extLst>
          </p:cNvPr>
          <p:cNvGrpSpPr/>
          <p:nvPr/>
        </p:nvGrpSpPr>
        <p:grpSpPr>
          <a:xfrm>
            <a:off x="4149753" y="219616"/>
            <a:ext cx="1185986" cy="909320"/>
            <a:chOff x="4013978" y="216104"/>
            <a:chExt cx="1185986" cy="90932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06C6F8D-4183-4DE1-8642-39277B15B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13978" y="216104"/>
              <a:ext cx="909320" cy="90932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28D3718-2681-4B71-9FB2-56422328EE73}"/>
                </a:ext>
              </a:extLst>
            </p:cNvPr>
            <p:cNvSpPr/>
            <p:nvPr/>
          </p:nvSpPr>
          <p:spPr>
            <a:xfrm>
              <a:off x="4754881" y="1079538"/>
              <a:ext cx="45719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189D15-8E57-4AA0-B9F8-4460A99C928C}"/>
                </a:ext>
              </a:extLst>
            </p:cNvPr>
            <p:cNvSpPr/>
            <p:nvPr/>
          </p:nvSpPr>
          <p:spPr>
            <a:xfrm>
              <a:off x="4363517" y="782839"/>
              <a:ext cx="8364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Darkest</a:t>
              </a:r>
              <a:endPara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A788999-214E-40D0-A81A-547BD2CBCAF0}"/>
              </a:ext>
            </a:extLst>
          </p:cNvPr>
          <p:cNvSpPr/>
          <p:nvPr/>
        </p:nvSpPr>
        <p:spPr>
          <a:xfrm>
            <a:off x="3800987" y="1104414"/>
            <a:ext cx="13353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26A7E7B-1F00-45B9-BCC1-1B9F2F938BFB}"/>
              </a:ext>
            </a:extLst>
          </p:cNvPr>
          <p:cNvCxnSpPr>
            <a:cxnSpLocks/>
          </p:cNvCxnSpPr>
          <p:nvPr/>
        </p:nvCxnSpPr>
        <p:spPr>
          <a:xfrm>
            <a:off x="4876800" y="1149588"/>
            <a:ext cx="2231460" cy="2611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EE53ACE-C984-4EA6-9C06-23A43BC9034D}"/>
              </a:ext>
            </a:extLst>
          </p:cNvPr>
          <p:cNvCxnSpPr>
            <a:cxnSpLocks/>
          </p:cNvCxnSpPr>
          <p:nvPr/>
        </p:nvCxnSpPr>
        <p:spPr>
          <a:xfrm flipV="1">
            <a:off x="2810108" y="3652351"/>
            <a:ext cx="307894" cy="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323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494225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Hazy Image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D6BA8B3-EB7E-4106-8FEC-7A883A71A13E}"/>
              </a:ext>
            </a:extLst>
          </p:cNvPr>
          <p:cNvGrpSpPr/>
          <p:nvPr/>
        </p:nvGrpSpPr>
        <p:grpSpPr>
          <a:xfrm>
            <a:off x="2101367" y="1200150"/>
            <a:ext cx="4941266" cy="2932200"/>
            <a:chOff x="1866934" y="1200150"/>
            <a:chExt cx="4941266" cy="2932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AA7B83F-A4A3-418A-B6C4-AEA53E92F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6934" y="1200150"/>
              <a:ext cx="2160000" cy="29322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AB6492F-4DDA-4499-8CFA-7DD8F8E57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8200" y="1200150"/>
              <a:ext cx="2160000" cy="2932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8290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91264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Haze Free Image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FBA39B6-87D0-4EC4-AC01-9DC85683FED5}"/>
              </a:ext>
            </a:extLst>
          </p:cNvPr>
          <p:cNvGrpSpPr/>
          <p:nvPr/>
        </p:nvGrpSpPr>
        <p:grpSpPr>
          <a:xfrm>
            <a:off x="1580045" y="876207"/>
            <a:ext cx="5983909" cy="3870610"/>
            <a:chOff x="1671874" y="880689"/>
            <a:chExt cx="5983909" cy="38706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0DE71AA-80BE-461C-A4E6-25CD20A02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1874" y="880689"/>
              <a:ext cx="2668082" cy="186765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4901BA6-F5EE-4C96-AD6E-87C4B4972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71581" y="880689"/>
              <a:ext cx="2672976" cy="186765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F817D99-09EC-4DCD-8B72-E9711A0AD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71874" y="2883567"/>
              <a:ext cx="2668082" cy="186765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908772-BD57-48D9-AFC0-2F4B47265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71581" y="2875799"/>
              <a:ext cx="2684202" cy="1875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214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2" name="text 1"/>
          <p:cNvSpPr txBox="1"/>
          <p:nvPr/>
        </p:nvSpPr>
        <p:spPr>
          <a:xfrm>
            <a:off x="430225" y="366863"/>
            <a:ext cx="153022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200" b="1" spc="10" dirty="0">
                <a:solidFill>
                  <a:srgbClr val="3C404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Outline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562350"/>
            <a:ext cx="1733550" cy="1733550"/>
          </a:xfrm>
          <a:prstGeom prst="rect">
            <a:avLst/>
          </a:prstGeom>
        </p:spPr>
      </p:pic>
      <p:pic>
        <p:nvPicPr>
          <p:cNvPr id="2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652" y="2302851"/>
            <a:ext cx="271499" cy="271500"/>
          </a:xfrm>
          <a:prstGeom prst="rect">
            <a:avLst/>
          </a:prstGeom>
        </p:spPr>
      </p:pic>
      <p:pic>
        <p:nvPicPr>
          <p:cNvPr id="29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787" y="2302776"/>
            <a:ext cx="271500" cy="271500"/>
          </a:xfrm>
          <a:prstGeom prst="rect">
            <a:avLst/>
          </a:prstGeom>
        </p:spPr>
      </p:pic>
      <p:pic>
        <p:nvPicPr>
          <p:cNvPr id="31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295" y="2302851"/>
            <a:ext cx="271500" cy="271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9B38EFD-3F0C-4FD3-9009-A9AC8E731895}"/>
              </a:ext>
            </a:extLst>
          </p:cNvPr>
          <p:cNvGrpSpPr/>
          <p:nvPr/>
        </p:nvGrpSpPr>
        <p:grpSpPr>
          <a:xfrm>
            <a:off x="1390642" y="1200150"/>
            <a:ext cx="566497" cy="2768568"/>
            <a:chOff x="1390642" y="1200150"/>
            <a:chExt cx="566497" cy="2768568"/>
          </a:xfrm>
        </p:grpSpPr>
        <p:pic>
          <p:nvPicPr>
            <p:cNvPr id="16" name="Image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0642" y="2302851"/>
              <a:ext cx="271500" cy="271500"/>
            </a:xfrm>
            <a:prstGeom prst="rect">
              <a:avLst/>
            </a:prstGeom>
          </p:spPr>
        </p:pic>
        <p:pic>
          <p:nvPicPr>
            <p:cNvPr id="17" name="Image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7539" y="1200150"/>
              <a:ext cx="309600" cy="309600"/>
            </a:xfrm>
            <a:prstGeom prst="rect">
              <a:avLst/>
            </a:prstGeom>
          </p:spPr>
        </p:pic>
        <p:pic>
          <p:nvPicPr>
            <p:cNvPr id="26" name="Image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3" y="2019806"/>
              <a:ext cx="309599" cy="309600"/>
            </a:xfrm>
            <a:prstGeom prst="rect">
              <a:avLst/>
            </a:prstGeom>
          </p:spPr>
        </p:pic>
        <p:pic>
          <p:nvPicPr>
            <p:cNvPr id="30" name="Image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3" y="2839462"/>
              <a:ext cx="309600" cy="309600"/>
            </a:xfrm>
            <a:prstGeom prst="rect">
              <a:avLst/>
            </a:prstGeom>
          </p:spPr>
        </p:pic>
        <p:pic>
          <p:nvPicPr>
            <p:cNvPr id="32" name="Image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622" y="3659118"/>
              <a:ext cx="309600" cy="309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B91440-3796-4D1D-A7C6-2D48D696E202}"/>
              </a:ext>
            </a:extLst>
          </p:cNvPr>
          <p:cNvSpPr txBox="1"/>
          <p:nvPr/>
        </p:nvSpPr>
        <p:spPr>
          <a:xfrm>
            <a:off x="2286000" y="1170284"/>
            <a:ext cx="1556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AC86FE-61CD-47BE-8B1A-E8A6EFB070CA}"/>
              </a:ext>
            </a:extLst>
          </p:cNvPr>
          <p:cNvSpPr txBox="1"/>
          <p:nvPr/>
        </p:nvSpPr>
        <p:spPr>
          <a:xfrm>
            <a:off x="2285999" y="1989940"/>
            <a:ext cx="160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Preliminaries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5134B9-A87A-456B-97AA-2D8C9497B2B3}"/>
              </a:ext>
            </a:extLst>
          </p:cNvPr>
          <p:cNvSpPr txBox="1"/>
          <p:nvPr/>
        </p:nvSpPr>
        <p:spPr>
          <a:xfrm>
            <a:off x="2285998" y="2809596"/>
            <a:ext cx="390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 Haze Removal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ED03BF-B8CE-4A8D-A8F6-070951152898}"/>
              </a:ext>
            </a:extLst>
          </p:cNvPr>
          <p:cNvSpPr txBox="1"/>
          <p:nvPr/>
        </p:nvSpPr>
        <p:spPr>
          <a:xfrm>
            <a:off x="2285998" y="3629252"/>
            <a:ext cx="3127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Discussions &amp; Conclusions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78EAA2-B5B2-4128-AE58-65A1E99A1269}"/>
              </a:ext>
            </a:extLst>
          </p:cNvPr>
          <p:cNvGrpSpPr/>
          <p:nvPr/>
        </p:nvGrpSpPr>
        <p:grpSpPr>
          <a:xfrm>
            <a:off x="1578313" y="876208"/>
            <a:ext cx="5971254" cy="3870534"/>
            <a:chOff x="808372" y="819150"/>
            <a:chExt cx="5971254" cy="387053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8C46BCE-3C85-4A93-B2A4-2A2E36E62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372" y="819150"/>
              <a:ext cx="2664827" cy="186765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445B8B-B91E-4430-8E0E-4310BA0E8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093" y="2822027"/>
              <a:ext cx="2664828" cy="186765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A0967D3-432B-4896-A9EC-8FDEB50AD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14800" y="819150"/>
              <a:ext cx="2664826" cy="186765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9622AE4-A583-43A0-B917-93C3C4F70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11848" y="2822027"/>
              <a:ext cx="2664826" cy="1867656"/>
            </a:xfrm>
            <a:prstGeom prst="rect">
              <a:avLst/>
            </a:prstGeom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591264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Haze Free Image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95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7066AB7-9F25-4AC9-ADBF-50EF667DEBD8}"/>
              </a:ext>
            </a:extLst>
          </p:cNvPr>
          <p:cNvGrpSpPr/>
          <p:nvPr/>
        </p:nvGrpSpPr>
        <p:grpSpPr>
          <a:xfrm>
            <a:off x="764667" y="1572640"/>
            <a:ext cx="7614666" cy="1998219"/>
            <a:chOff x="430624" y="1273466"/>
            <a:chExt cx="9894813" cy="25965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2CEE03E-1467-46E2-AA35-345DC2833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0624" y="1273466"/>
              <a:ext cx="3267744" cy="259656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8CC574-881A-43E9-9FFA-AC21F1915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1273467"/>
              <a:ext cx="3176581" cy="259656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8460CE5-AE06-49C8-8177-DC4BB7B2F7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1406"/>
            <a:stretch/>
          </p:blipFill>
          <p:spPr>
            <a:xfrm>
              <a:off x="7250613" y="1428751"/>
              <a:ext cx="3074824" cy="2322026"/>
            </a:xfrm>
            <a:prstGeom prst="rect">
              <a:avLst/>
            </a:prstGeom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433971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Observation: Statistics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61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063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Observation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cases, for an outdoor haze free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/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zh-CN" sz="320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sz="3200" i="1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1971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9970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 makes it dark?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Shadow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Colorful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Black object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4024F7-4695-4081-BA0C-5C4582067BFA}"/>
              </a:ext>
            </a:extLst>
          </p:cNvPr>
          <p:cNvGrpSpPr/>
          <p:nvPr/>
        </p:nvGrpSpPr>
        <p:grpSpPr>
          <a:xfrm>
            <a:off x="3689455" y="1352550"/>
            <a:ext cx="4159145" cy="3071916"/>
            <a:chOff x="3689455" y="1352550"/>
            <a:chExt cx="4159145" cy="307191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9262B4-F74D-4062-85D0-DC747A1AB4A0}"/>
                </a:ext>
              </a:extLst>
            </p:cNvPr>
            <p:cNvGrpSpPr/>
            <p:nvPr/>
          </p:nvGrpSpPr>
          <p:grpSpPr>
            <a:xfrm>
              <a:off x="3689455" y="1352550"/>
              <a:ext cx="4129947" cy="861090"/>
              <a:chOff x="4098233" y="1558259"/>
              <a:chExt cx="4129947" cy="861090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5765107F-A56F-45BB-B0C0-C82261FB70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8233" y="1581324"/>
                <a:ext cx="861090" cy="838025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DE05EF7-6CB5-48DA-8DF4-00C21909BF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27302" y="1558259"/>
                <a:ext cx="861090" cy="861090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FF518A6-1303-4FFD-9CBD-80A3FFEE9B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56371" y="1558259"/>
                <a:ext cx="871809" cy="861090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762A5ED-DEB9-477A-897D-32598DB9A1AB}"/>
                </a:ext>
              </a:extLst>
            </p:cNvPr>
            <p:cNvGrpSpPr/>
            <p:nvPr/>
          </p:nvGrpSpPr>
          <p:grpSpPr>
            <a:xfrm>
              <a:off x="3689455" y="2419350"/>
              <a:ext cx="4159145" cy="888170"/>
              <a:chOff x="3801280" y="1352550"/>
              <a:chExt cx="4159145" cy="88817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5A405BF-8C9D-463B-998C-3EDCDC7932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01280" y="1379630"/>
                <a:ext cx="872371" cy="86109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E0FBAAD-FA37-45EA-A9E3-B9D99283FB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39069" y="1352550"/>
                <a:ext cx="894848" cy="88817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DBDFB26A-AB2C-4393-AFEC-ADED6CDF13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65577" y="1352550"/>
                <a:ext cx="894848" cy="888170"/>
              </a:xfrm>
              <a:prstGeom prst="rect">
                <a:avLst/>
              </a:prstGeom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0B977AC-8770-4867-AFF4-D19AF0B28018}"/>
                </a:ext>
              </a:extLst>
            </p:cNvPr>
            <p:cNvGrpSpPr/>
            <p:nvPr/>
          </p:nvGrpSpPr>
          <p:grpSpPr>
            <a:xfrm>
              <a:off x="3689455" y="3513230"/>
              <a:ext cx="4159143" cy="911236"/>
              <a:chOff x="3810000" y="2419349"/>
              <a:chExt cx="4159143" cy="91123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FF87FEC1-24E9-47E6-930E-F6B2345130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10000" y="2442415"/>
                <a:ext cx="899226" cy="88817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B4947A9-ECEB-45C1-A8E0-7408666E3C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39068" y="2419349"/>
                <a:ext cx="911236" cy="911236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72D5B1F-2545-4C3A-A61A-27D9ADFD03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74296" y="2421466"/>
                <a:ext cx="894847" cy="88685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75482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 smtClean="0">
                          <a:solidFill>
                            <a:srgbClr val="4285F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541388" y="2598096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2085751" y="1858280"/>
            <a:ext cx="611499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2769649" y="2601338"/>
            <a:ext cx="2189958" cy="2090888"/>
            <a:chOff x="2677731" y="2598096"/>
            <a:chExt cx="2189958" cy="209088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677731" y="4042653"/>
              <a:ext cx="2189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Scene radiance</a:t>
              </a:r>
            </a:p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(Haze Free Image)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H="1" flipV="1">
            <a:off x="3505200" y="1861126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904880" y="606325"/>
            <a:ext cx="21546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  <a:p>
            <a:pPr algn="ctr"/>
            <a:r>
              <a:rPr lang="en-US" altLang="zh-CN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(Assume Given)</a:t>
            </a:r>
            <a:endParaRPr lang="zh-CN" altLang="en-US" dirty="0">
              <a:solidFill>
                <a:srgbClr val="4285F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4918896" y="929491"/>
            <a:ext cx="985984" cy="46889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6145749" y="1858280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07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/>
              <p:nvPr/>
            </p:nvSpPr>
            <p:spPr>
              <a:xfrm>
                <a:off x="2674353" y="3282376"/>
                <a:ext cx="3338093" cy="10828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/>
                                <m:t>I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/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+1−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4353" y="3282376"/>
                <a:ext cx="3338093" cy="108286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8F2461CA-BE33-4F05-B472-662440ADBBE2}"/>
              </a:ext>
            </a:extLst>
          </p:cNvPr>
          <p:cNvSpPr/>
          <p:nvPr/>
        </p:nvSpPr>
        <p:spPr>
          <a:xfrm>
            <a:off x="685800" y="2918996"/>
            <a:ext cx="8240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Normalization for each RGB channel: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9239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/>
              <p:nvPr/>
            </p:nvSpPr>
            <p:spPr>
              <a:xfrm>
                <a:off x="2902953" y="1027306"/>
                <a:ext cx="3338093" cy="10828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/>
                                <m:t>I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/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</m:den>
                      </m:f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+1−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B7AC84-AB41-4EF0-A772-8297CD011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953" y="1027306"/>
                <a:ext cx="3338093" cy="10828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/>
              <p:nvPr/>
            </p:nvSpPr>
            <p:spPr>
              <a:xfrm>
                <a:off x="832865" y="3464281"/>
                <a:ext cx="7478268" cy="7838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𝐽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̃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3464281"/>
                <a:ext cx="7478268" cy="78386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083525A-A769-4258-A6A3-66B8CB3C7D9A}"/>
                  </a:ext>
                </a:extLst>
              </p:cNvPr>
              <p:cNvSpPr/>
              <p:nvPr/>
            </p:nvSpPr>
            <p:spPr>
              <a:xfrm>
                <a:off x="685800" y="4400550"/>
                <a:ext cx="4187621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where: 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/>
                  <a:t>is the transmission of patch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 sz="16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1600" dirty="0"/>
                  <a:t> </a:t>
                </a: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083525A-A769-4258-A6A3-66B8CB3C7D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4400550"/>
                <a:ext cx="4187621" cy="338554"/>
              </a:xfrm>
              <a:prstGeom prst="rect">
                <a:avLst/>
              </a:prstGeom>
              <a:blipFill>
                <a:blip r:embed="rId5"/>
                <a:stretch>
                  <a:fillRect l="-875" t="-7273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0120AB5-C0C9-4EF7-AC99-C87A28C45263}"/>
                  </a:ext>
                </a:extLst>
              </p:cNvPr>
              <p:cNvSpPr/>
              <p:nvPr/>
            </p:nvSpPr>
            <p:spPr>
              <a:xfrm>
                <a:off x="685800" y="3040618"/>
                <a:ext cx="8240272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600" dirty="0"/>
                  <a:t>A</a:t>
                </a:r>
                <a:r>
                  <a:rPr lang="zh-CN" altLang="en-US" sz="1600" dirty="0"/>
                  <a:t>ssume </a:t>
                </a:r>
                <a:r>
                  <a:rPr lang="en-US" altLang="zh-CN" sz="1600" dirty="0"/>
                  <a:t>the Atmospheric light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zh-CN" altLang="en-US" sz="1600" i="1" smtClean="0">
                        <a:solidFill>
                          <a:srgbClr val="4285F4"/>
                        </a:solidFill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altLang="zh-CN" sz="1600" dirty="0"/>
                  <a:t> is given and </a:t>
                </a:r>
                <a:r>
                  <a:rPr lang="zh-CN" altLang="en-US" sz="1600" dirty="0"/>
                  <a:t>the transmission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sz="1600" dirty="0"/>
                  <a:t> in a local patch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zh-CN" altLang="en-US" sz="16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zh-CN" alt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1600" dirty="0"/>
                  <a:t> </a:t>
                </a:r>
                <a:r>
                  <a:rPr lang="zh-CN" altLang="en-US" sz="1600" dirty="0"/>
                  <a:t>is </a:t>
                </a:r>
                <a:r>
                  <a:rPr lang="zh-CN" altLang="en-US" sz="1600" dirty="0">
                    <a:solidFill>
                      <a:srgbClr val="4285F4"/>
                    </a:solidFill>
                  </a:rPr>
                  <a:t>constant</a:t>
                </a:r>
                <a:r>
                  <a:rPr lang="en-US" altLang="zh-CN" sz="1600" dirty="0"/>
                  <a:t>:</a:t>
                </a:r>
                <a:endParaRPr lang="zh-CN" altLang="en-US" sz="16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0120AB5-C0C9-4EF7-AC99-C87A28C452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3040618"/>
                <a:ext cx="8240272" cy="338554"/>
              </a:xfrm>
              <a:prstGeom prst="rect">
                <a:avLst/>
              </a:prstGeom>
              <a:blipFill>
                <a:blip r:embed="rId6"/>
                <a:stretch>
                  <a:fillRect l="-444" t="-5455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0585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06266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Recall: Dark Channel Prior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E7821A-427D-48DB-96C8-91AD05499C29}"/>
              </a:ext>
            </a:extLst>
          </p:cNvPr>
          <p:cNvSpPr/>
          <p:nvPr/>
        </p:nvSpPr>
        <p:spPr>
          <a:xfrm>
            <a:off x="856469" y="1581325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cases, for an outdoor haze free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/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zh-CN" sz="320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sz="3200" i="1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6405901-D474-4362-A2D2-C12A5DEEBD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0322" y="2343325"/>
                <a:ext cx="6131294" cy="9142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4728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/>
              <p:nvPr/>
            </p:nvSpPr>
            <p:spPr>
              <a:xfrm>
                <a:off x="832865" y="1200150"/>
                <a:ext cx="7478268" cy="7838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zh-CN" altLang="en-US" sz="200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func>
                        <m:funcPr>
                          <m:ctrlPr>
                            <a:rPr lang="zh-CN" altLang="en-US" sz="20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000" i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0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0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0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𝐽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0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̃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  <m:d>
                            <m:d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EEED5CD-5AB5-4C08-8C37-B8AAFFB1B7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1200150"/>
                <a:ext cx="7478268" cy="78386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8E1CDB1-9AEA-4560-86F8-8ABA23092310}"/>
                  </a:ext>
                </a:extLst>
              </p:cNvPr>
              <p:cNvSpPr/>
              <p:nvPr/>
            </p:nvSpPr>
            <p:spPr>
              <a:xfrm>
                <a:off x="832865" y="3464281"/>
                <a:ext cx="7478268" cy="649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zh-CN" altLang="en-US" sz="2000">
                        <a:latin typeface="Cambria Math" panose="02040503050406030204" pitchFamily="18" charset="0"/>
                      </a:rPr>
                      <m:t>=1−</m:t>
                    </m:r>
                    <m:func>
                      <m:func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zh-CN" alt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zh-CN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  <m:d>
                                      <m:d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lim>
                                </m:limLow>
                              </m:fName>
                              <m:e>
                                <m:d>
                                  <m:d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𝐴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8E1CDB1-9AEA-4560-86F8-8ABA230923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3464281"/>
                <a:ext cx="7478268" cy="64934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91232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3470502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Aerial Perspective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684466" y="1276350"/>
            <a:ext cx="7775068" cy="2951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atmosphere is not absolutely free of any particle even in clear days.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haze still exists when we look at distant objects.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presence of haze is a fundamental cue for human to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perceive depth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 the haze is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removed thoroughly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the image may seem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unnatural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the feeling of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depth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may be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lost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46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6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37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914400" y="1985001"/>
            <a:ext cx="45720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9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Transmission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A5A85B-184E-4397-91BC-5C728F3B751B}"/>
              </a:ext>
            </a:extLst>
          </p:cNvPr>
          <p:cNvCxnSpPr>
            <a:cxnSpLocks/>
          </p:cNvCxnSpPr>
          <p:nvPr/>
        </p:nvCxnSpPr>
        <p:spPr>
          <a:xfrm>
            <a:off x="4572000" y="2088862"/>
            <a:ext cx="0" cy="965776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BD17B0E-FDDE-4B9B-BB93-C172092E1A53}"/>
                  </a:ext>
                </a:extLst>
              </p:cNvPr>
              <p:cNvSpPr/>
              <p:nvPr/>
            </p:nvSpPr>
            <p:spPr>
              <a:xfrm>
                <a:off x="832865" y="1267411"/>
                <a:ext cx="7478268" cy="649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zh-CN" alt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d>
                      <m:d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zh-CN" altLang="en-US" sz="2000">
                        <a:latin typeface="Cambria Math" panose="02040503050406030204" pitchFamily="18" charset="0"/>
                      </a:rPr>
                      <m:t>=1−</m:t>
                    </m:r>
                    <m:func>
                      <m:funcPr>
                        <m:ctrlPr>
                          <a:rPr lang="zh-CN" alt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zh-CN" alt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zh-CN" alt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zh-CN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  <m:d>
                                      <m:d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lim>
                                </m:limLow>
                              </m:fName>
                              <m:e>
                                <m:d>
                                  <m:dPr>
                                    <m:ctrlPr>
                                      <a:rPr lang="zh-CN" alt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zh-CN" alt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𝐴</m:t>
                                            </m:r>
                                          </m:e>
                                          <m:sup>
                                            <m:r>
                                              <a:rPr lang="zh-CN" alt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BD17B0E-FDDE-4B9B-BB93-C172092E1A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65" y="1267411"/>
                <a:ext cx="7478268" cy="6493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C8B18BB-A4BE-444C-B297-669A4B8D962D}"/>
                  </a:ext>
                </a:extLst>
              </p:cNvPr>
              <p:cNvSpPr/>
              <p:nvPr/>
            </p:nvSpPr>
            <p:spPr>
              <a:xfrm>
                <a:off x="685800" y="3040618"/>
                <a:ext cx="8240272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/>
                  <a:t>Keep a very small amount of haze for the distant objects by introducing a constant parameter 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dirty="0" smtClean="0">
                        <a:solidFill>
                          <a:srgbClr val="EA4335"/>
                        </a:solidFill>
                      </a:rPr>
                      <m:t>ω</m:t>
                    </m:r>
                    <m:r>
                      <m:rPr>
                        <m:nor/>
                      </m:rPr>
                      <a:rPr lang="en-US" altLang="zh-CN" dirty="0"/>
                      <m:t> (0&lt;</m:t>
                    </m:r>
                    <m:r>
                      <m:rPr>
                        <m:nor/>
                      </m:rPr>
                      <a:rPr lang="en-US" altLang="zh-CN" dirty="0"/>
                      <m:t>ω</m:t>
                    </m:r>
                    <m:r>
                      <m:rPr>
                        <m:nor/>
                      </m:rPr>
                      <a:rPr lang="en-US" altLang="zh-CN" dirty="0"/>
                      <m:t>≤1)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C8B18BB-A4BE-444C-B297-669A4B8D96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3040618"/>
                <a:ext cx="8240272" cy="646331"/>
              </a:xfrm>
              <a:prstGeom prst="rect">
                <a:avLst/>
              </a:prstGeom>
              <a:blipFill>
                <a:blip r:embed="rId4"/>
                <a:stretch>
                  <a:fillRect l="-666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5F701A-4514-431B-BA59-9B66B7855566}"/>
                  </a:ext>
                </a:extLst>
              </p:cNvPr>
              <p:cNvSpPr/>
              <p:nvPr/>
            </p:nvSpPr>
            <p:spPr>
              <a:xfrm>
                <a:off x="2735374" y="3649052"/>
                <a:ext cx="3673249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zh-CN" altLang="en-US" i="0" smtClean="0">
                          <a:solidFill>
                            <a:srgbClr val="EA4335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5F701A-4514-431B-BA59-9B66B78555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5374" y="3649052"/>
                <a:ext cx="3673249" cy="7146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3402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414F2D8-DBCE-496A-AA5C-595D28B842EA}"/>
                  </a:ext>
                </a:extLst>
              </p:cNvPr>
              <p:cNvSpPr/>
              <p:nvPr/>
            </p:nvSpPr>
            <p:spPr>
              <a:xfrm>
                <a:off x="2700745" y="714666"/>
                <a:ext cx="3673249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zh-CN" altLang="en-US" i="0" smtClean="0">
                          <a:solidFill>
                            <a:srgbClr val="EA4335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414F2D8-DBCE-496A-AA5C-595D28B842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0745" y="714666"/>
                <a:ext cx="3673249" cy="71468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 1"/>
          <p:cNvSpPr txBox="1"/>
          <p:nvPr/>
        </p:nvSpPr>
        <p:spPr>
          <a:xfrm>
            <a:off x="430624" y="364714"/>
            <a:ext cx="1651093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Example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293BC-6B55-4CDD-9595-11F9C7E03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9" y="2325272"/>
            <a:ext cx="2357105" cy="1571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C2D41C-2818-4E23-A1AE-F842EC046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623" y="2325272"/>
            <a:ext cx="2357105" cy="1571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5E6860-A7E2-4676-8BF3-833B82F6A4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0097" y="2325272"/>
            <a:ext cx="2351264" cy="15707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4359E8-2994-4616-94BC-6B08D52E91C7}"/>
              </a:ext>
            </a:extLst>
          </p:cNvPr>
          <p:cNvSpPr/>
          <p:nvPr/>
        </p:nvSpPr>
        <p:spPr>
          <a:xfrm>
            <a:off x="1206727" y="3896033"/>
            <a:ext cx="795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Input I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C2EFF3-2534-48F3-9421-E20C876B601E}"/>
              </a:ext>
            </a:extLst>
          </p:cNvPr>
          <p:cNvSpPr/>
          <p:nvPr/>
        </p:nvSpPr>
        <p:spPr>
          <a:xfrm>
            <a:off x="3692892" y="3890465"/>
            <a:ext cx="1301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Estimated  t</a:t>
            </a:r>
            <a:endParaRPr lang="zh-CN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7378F5-ABF8-464D-8078-48D9FED17DFA}"/>
              </a:ext>
            </a:extLst>
          </p:cNvPr>
          <p:cNvSpPr/>
          <p:nvPr/>
        </p:nvSpPr>
        <p:spPr>
          <a:xfrm>
            <a:off x="6190963" y="3904327"/>
            <a:ext cx="1862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Haze Free Image J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109A7E3-A03F-4086-B3E3-8ED1CFBE5D9B}"/>
                  </a:ext>
                </a:extLst>
              </p:cNvPr>
              <p:cNvSpPr/>
              <p:nvPr/>
            </p:nvSpPr>
            <p:spPr>
              <a:xfrm>
                <a:off x="2151403" y="1507978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109A7E3-A03F-4086-B3E3-8ED1CFBE5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1403" y="1507978"/>
                <a:ext cx="4384168" cy="369332"/>
              </a:xfrm>
              <a:prstGeom prst="rect">
                <a:avLst/>
              </a:prstGeom>
              <a:blipFill>
                <a:blip r:embed="rId7"/>
                <a:stretch>
                  <a:fillRect b="-98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536B9E84-3F49-49EA-A0C8-68293A5197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35571" y="471223"/>
            <a:ext cx="1173283" cy="117328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16EFD1A-1E88-4F49-A628-7A78F3BB886A}"/>
              </a:ext>
            </a:extLst>
          </p:cNvPr>
          <p:cNvSpPr/>
          <p:nvPr/>
        </p:nvSpPr>
        <p:spPr>
          <a:xfrm>
            <a:off x="4031516" y="2724150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40584A-3F52-486D-B7A3-6505F59B2E2E}"/>
              </a:ext>
            </a:extLst>
          </p:cNvPr>
          <p:cNvCxnSpPr>
            <a:cxnSpLocks/>
          </p:cNvCxnSpPr>
          <p:nvPr/>
        </p:nvCxnSpPr>
        <p:spPr>
          <a:xfrm flipV="1">
            <a:off x="4501927" y="1538730"/>
            <a:ext cx="1787821" cy="1146888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151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293BC-6B55-4CDD-9595-11F9C7E03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49" y="2325272"/>
            <a:ext cx="2357105" cy="1571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C2D41C-2818-4E23-A1AE-F842EC046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623" y="2325272"/>
            <a:ext cx="2357105" cy="1571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5E6860-A7E2-4676-8BF3-833B82F6A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0097" y="2325272"/>
            <a:ext cx="2351264" cy="15707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4359E8-2994-4616-94BC-6B08D52E91C7}"/>
              </a:ext>
            </a:extLst>
          </p:cNvPr>
          <p:cNvSpPr/>
          <p:nvPr/>
        </p:nvSpPr>
        <p:spPr>
          <a:xfrm>
            <a:off x="1206727" y="3896033"/>
            <a:ext cx="795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Input I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C2EFF3-2534-48F3-9421-E20C876B601E}"/>
              </a:ext>
            </a:extLst>
          </p:cNvPr>
          <p:cNvSpPr/>
          <p:nvPr/>
        </p:nvSpPr>
        <p:spPr>
          <a:xfrm>
            <a:off x="3692892" y="3890465"/>
            <a:ext cx="1301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Estimated  t</a:t>
            </a:r>
            <a:endParaRPr lang="zh-CN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7378F5-ABF8-464D-8078-48D9FED17DFA}"/>
              </a:ext>
            </a:extLst>
          </p:cNvPr>
          <p:cNvSpPr/>
          <p:nvPr/>
        </p:nvSpPr>
        <p:spPr>
          <a:xfrm>
            <a:off x="6190963" y="3904327"/>
            <a:ext cx="1862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Haze Free Image J</a:t>
            </a:r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6EFD1A-1E88-4F49-A628-7A78F3BB886A}"/>
              </a:ext>
            </a:extLst>
          </p:cNvPr>
          <p:cNvSpPr/>
          <p:nvPr/>
        </p:nvSpPr>
        <p:spPr>
          <a:xfrm>
            <a:off x="6707934" y="2722568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40584A-3F52-486D-B7A3-6505F59B2E2E}"/>
              </a:ext>
            </a:extLst>
          </p:cNvPr>
          <p:cNvCxnSpPr>
            <a:cxnSpLocks/>
          </p:cNvCxnSpPr>
          <p:nvPr/>
        </p:nvCxnSpPr>
        <p:spPr>
          <a:xfrm flipV="1">
            <a:off x="6901976" y="1746873"/>
            <a:ext cx="282209" cy="803407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54889A4-8558-4EC2-830A-BB6DD735F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5571" y="471223"/>
            <a:ext cx="1173283" cy="11732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57FD77-C724-4BEF-80D9-D924475A9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6465" y="471223"/>
            <a:ext cx="1173283" cy="117328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E449C02-D089-4741-B247-AD308D250172}"/>
              </a:ext>
            </a:extLst>
          </p:cNvPr>
          <p:cNvSpPr/>
          <p:nvPr/>
        </p:nvSpPr>
        <p:spPr>
          <a:xfrm>
            <a:off x="4031516" y="2724150"/>
            <a:ext cx="388084" cy="388084"/>
          </a:xfrm>
          <a:prstGeom prst="rect">
            <a:avLst/>
          </a:prstGeom>
          <a:noFill/>
          <a:ln>
            <a:solidFill>
              <a:srgbClr val="FBB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ADC030F-1497-4906-B4B8-9C8EDB754325}"/>
              </a:ext>
            </a:extLst>
          </p:cNvPr>
          <p:cNvCxnSpPr>
            <a:cxnSpLocks/>
          </p:cNvCxnSpPr>
          <p:nvPr/>
        </p:nvCxnSpPr>
        <p:spPr>
          <a:xfrm flipV="1">
            <a:off x="4501927" y="1747681"/>
            <a:ext cx="1348954" cy="937937"/>
          </a:xfrm>
          <a:prstGeom prst="straightConnector1">
            <a:avLst/>
          </a:prstGeom>
          <a:ln>
            <a:solidFill>
              <a:srgbClr val="FBBC0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7F97B8F-CE3D-4846-A5C4-A593DE241AC8}"/>
              </a:ext>
            </a:extLst>
          </p:cNvPr>
          <p:cNvSpPr/>
          <p:nvPr/>
        </p:nvSpPr>
        <p:spPr>
          <a:xfrm>
            <a:off x="1206727" y="1072030"/>
            <a:ext cx="37108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C</a:t>
            </a:r>
            <a:r>
              <a:rPr lang="zh-CN" altLang="en-US" dirty="0"/>
              <a:t>ontains some block effects </a:t>
            </a:r>
            <a:r>
              <a:rPr lang="en-US" altLang="zh-CN" dirty="0"/>
              <a:t>since the transmission is not always constant in a patch.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818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/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505597"/>
            <a:ext cx="2481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/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877BBA9B-478C-49CB-AC02-EAB840E762B8}"/>
              </a:ext>
            </a:extLst>
          </p:cNvPr>
          <p:cNvSpPr/>
          <p:nvPr/>
        </p:nvSpPr>
        <p:spPr>
          <a:xfrm>
            <a:off x="914400" y="1884454"/>
            <a:ext cx="3783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model </a:t>
            </a:r>
            <a:r>
              <a:rPr lang="en-US" altLang="zh-CN" sz="1400" dirty="0"/>
              <a:t>[Levin et al., CVPR ‘06] </a:t>
            </a:r>
            <a:endParaRPr lang="en-US" altLang="zh-C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E91266-428B-47AB-84A3-EE61FBE765E0}"/>
              </a:ext>
            </a:extLst>
          </p:cNvPr>
          <p:cNvSpPr/>
          <p:nvPr/>
        </p:nvSpPr>
        <p:spPr>
          <a:xfrm>
            <a:off x="1361054" y="3227851"/>
            <a:ext cx="21546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Foreground Color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9BACF26-81BA-4113-970F-E0F42E4AB8FF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2438400" y="2263313"/>
            <a:ext cx="3048000" cy="964538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6DA4832E-BFB4-4B27-A58B-EBC34305E2DB}"/>
              </a:ext>
            </a:extLst>
          </p:cNvPr>
          <p:cNvSpPr/>
          <p:nvPr/>
        </p:nvSpPr>
        <p:spPr>
          <a:xfrm>
            <a:off x="3699027" y="3223143"/>
            <a:ext cx="21546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Background Color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5C9F2E-2F79-44F2-9D8F-2AD546E17148}"/>
              </a:ext>
            </a:extLst>
          </p:cNvPr>
          <p:cNvCxnSpPr>
            <a:cxnSpLocks/>
            <a:stCxn id="29" idx="0"/>
            <a:endCxn id="10" idx="2"/>
          </p:cNvCxnSpPr>
          <p:nvPr/>
        </p:nvCxnSpPr>
        <p:spPr>
          <a:xfrm flipV="1">
            <a:off x="4776373" y="2253786"/>
            <a:ext cx="1454311" cy="96935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37FC759-A889-4D3C-960A-FD3B239F1986}"/>
              </a:ext>
            </a:extLst>
          </p:cNvPr>
          <p:cNvSpPr/>
          <p:nvPr/>
        </p:nvSpPr>
        <p:spPr>
          <a:xfrm>
            <a:off x="6073621" y="3223143"/>
            <a:ext cx="2468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Foreground 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Opacity </a:t>
            </a:r>
            <a:endParaRPr lang="zh-CN" alt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7E61D1-C02B-4C20-90E7-EA8AAD7F6CC5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7162800" y="2249024"/>
            <a:ext cx="145230" cy="97411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ECF11FD-220F-4A7D-B5C7-1DBC7E1F00C2}"/>
                  </a:ext>
                </a:extLst>
              </p:cNvPr>
              <p:cNvSpPr/>
              <p:nvPr/>
            </p:nvSpPr>
            <p:spPr>
              <a:xfrm>
                <a:off x="914400" y="3856394"/>
                <a:ext cx="7010400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Therefore, let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⇔</m:t>
                    </m:r>
                    <m:r>
                      <m:rPr>
                        <m:sty m:val="p"/>
                      </m:rPr>
                      <a:rPr lang="zh-CN" altLang="en-US">
                        <a:latin typeface="Cambria Math" panose="02040503050406030204" pitchFamily="18" charset="0"/>
                      </a:rPr>
                      <m:t>α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>
                    <a:latin typeface="微软雅黑" panose="020B0503020204020204" pitchFamily="34" charset="-122"/>
                  </a:rPr>
                  <a:t>and use </a:t>
                </a:r>
                <a:r>
                  <a:rPr lang="en-US" altLang="zh-CN" dirty="0">
                    <a:solidFill>
                      <a:srgbClr val="4285F4"/>
                    </a:solidFill>
                    <a:latin typeface="微软雅黑" panose="020B0503020204020204" pitchFamily="34" charset="-122"/>
                  </a:rPr>
                  <a:t>soft matting algorithm </a:t>
                </a:r>
                <a:r>
                  <a:rPr lang="en-US" altLang="zh-CN" dirty="0">
                    <a:latin typeface="微软雅黑" panose="020B0503020204020204" pitchFamily="34" charset="-122"/>
                  </a:rPr>
                  <a:t>to refine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Arial"/>
                  </a:rPr>
                  <a:t>transmission</a:t>
                </a:r>
                <a:r>
                  <a:rPr lang="en-US" altLang="zh-CN" dirty="0">
                    <a:latin typeface="微软雅黑" panose="020B0503020204020204" pitchFamily="34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ECF11FD-220F-4A7D-B5C7-1DBC7E1F00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3856394"/>
                <a:ext cx="7010400" cy="646331"/>
              </a:xfrm>
              <a:prstGeom prst="rect">
                <a:avLst/>
              </a:prstGeom>
              <a:blipFill>
                <a:blip r:embed="rId5"/>
                <a:stretch>
                  <a:fillRect l="-696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26105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3DFFB24-0BEA-439F-AE0B-C5A74F95BEEC}"/>
              </a:ext>
            </a:extLst>
          </p:cNvPr>
          <p:cNvSpPr/>
          <p:nvPr/>
        </p:nvSpPr>
        <p:spPr>
          <a:xfrm>
            <a:off x="6611206" y="2271307"/>
            <a:ext cx="17009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Smoothness term</a:t>
            </a:r>
            <a:endParaRPr lang="zh-CN" altLang="en-US" sz="1400" dirty="0">
              <a:solidFill>
                <a:srgbClr val="4285F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34669-00D4-4F47-BA9E-18BED7BA6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864" y="1501430"/>
            <a:ext cx="4572000" cy="74872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20B3510-99B7-4F91-8102-FEAB1FBABAB7}"/>
              </a:ext>
            </a:extLst>
          </p:cNvPr>
          <p:cNvSpPr/>
          <p:nvPr/>
        </p:nvSpPr>
        <p:spPr>
          <a:xfrm>
            <a:off x="7001312" y="2196655"/>
            <a:ext cx="830806" cy="45719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691127"/>
            <a:ext cx="1710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Cost Function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E91266-428B-47AB-84A3-EE61FBE765E0}"/>
              </a:ext>
            </a:extLst>
          </p:cNvPr>
          <p:cNvSpPr/>
          <p:nvPr/>
        </p:nvSpPr>
        <p:spPr>
          <a:xfrm>
            <a:off x="5764172" y="3220819"/>
            <a:ext cx="21546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Laplacian matrix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9BACF26-81BA-4113-970F-E0F42E4AB8FF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6841518" y="2060459"/>
            <a:ext cx="620146" cy="116036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37FC759-A889-4D3C-960A-FD3B239F1986}"/>
              </a:ext>
            </a:extLst>
          </p:cNvPr>
          <p:cNvSpPr/>
          <p:nvPr/>
        </p:nvSpPr>
        <p:spPr>
          <a:xfrm>
            <a:off x="1371600" y="3264406"/>
            <a:ext cx="29777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Regularization parameter</a:t>
            </a:r>
            <a:endParaRPr lang="zh-CN" alt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7E61D1-C02B-4C20-90E7-EA8AAD7F6CC5}"/>
              </a:ext>
            </a:extLst>
          </p:cNvPr>
          <p:cNvCxnSpPr>
            <a:cxnSpLocks/>
          </p:cNvCxnSpPr>
          <p:nvPr/>
        </p:nvCxnSpPr>
        <p:spPr>
          <a:xfrm flipV="1">
            <a:off x="2860469" y="2060459"/>
            <a:ext cx="1927891" cy="120394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49BEE57-54DE-4442-9275-0133972F913A}"/>
              </a:ext>
            </a:extLst>
          </p:cNvPr>
          <p:cNvSpPr/>
          <p:nvPr/>
        </p:nvSpPr>
        <p:spPr>
          <a:xfrm>
            <a:off x="4635960" y="2201448"/>
            <a:ext cx="1835104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0695A7-52A1-49B0-8F00-E0CE06426D73}"/>
              </a:ext>
            </a:extLst>
          </p:cNvPr>
          <p:cNvSpPr/>
          <p:nvPr/>
        </p:nvSpPr>
        <p:spPr>
          <a:xfrm>
            <a:off x="5088362" y="2272112"/>
            <a:ext cx="10452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term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428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47343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Soft Matting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/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8108DE-5FF1-4F6D-AC88-91A8EB8B6E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600" y="1505597"/>
                <a:ext cx="4384168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0" y="1505597"/>
            <a:ext cx="2481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/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0CCD820-934C-4A5A-A43A-C05C2CF2E3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180" y="1884454"/>
                <a:ext cx="241700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877BBA9B-478C-49CB-AC02-EAB840E762B8}"/>
              </a:ext>
            </a:extLst>
          </p:cNvPr>
          <p:cNvSpPr/>
          <p:nvPr/>
        </p:nvSpPr>
        <p:spPr>
          <a:xfrm>
            <a:off x="914400" y="1884454"/>
            <a:ext cx="3783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Matting model </a:t>
            </a:r>
            <a:r>
              <a:rPr lang="en-US" altLang="zh-CN" sz="1400" dirty="0"/>
              <a:t>[Levin et al., CVPR ‘06] </a:t>
            </a:r>
            <a:endParaRPr lang="en-US" altLang="zh-CN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0C146D3-A4E6-45F1-9A3C-79FFFA1BDD44}"/>
              </a:ext>
            </a:extLst>
          </p:cNvPr>
          <p:cNvGrpSpPr/>
          <p:nvPr/>
        </p:nvGrpSpPr>
        <p:grpSpPr>
          <a:xfrm>
            <a:off x="590149" y="2505578"/>
            <a:ext cx="6947886" cy="2645083"/>
            <a:chOff x="590149" y="2505578"/>
            <a:chExt cx="6947886" cy="264508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FB6DACA-7CF3-48AB-B905-CA70A65DAB73}"/>
                </a:ext>
              </a:extLst>
            </p:cNvPr>
            <p:cNvGrpSpPr/>
            <p:nvPr/>
          </p:nvGrpSpPr>
          <p:grpSpPr>
            <a:xfrm>
              <a:off x="590149" y="2505578"/>
              <a:ext cx="1690605" cy="2603324"/>
              <a:chOff x="590149" y="2505578"/>
              <a:chExt cx="1690605" cy="2603324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FED80336-DCC8-4CF6-8A18-4BFC77D0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6770" y="2505578"/>
                <a:ext cx="797367" cy="792784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DA3788E1-D253-44AD-8AE4-BD6411D02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0149" y="3651716"/>
                <a:ext cx="1690605" cy="112707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9E75CD5-B603-40DB-852C-E27588AFB2CD}"/>
                  </a:ext>
                </a:extLst>
              </p:cNvPr>
              <p:cNvSpPr/>
              <p:nvPr/>
            </p:nvSpPr>
            <p:spPr>
              <a:xfrm>
                <a:off x="1020915" y="330503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9EFAF-6079-4085-B50D-64B7E8FCF37D}"/>
                  </a:ext>
                </a:extLst>
              </p:cNvPr>
              <p:cNvSpPr/>
              <p:nvPr/>
            </p:nvSpPr>
            <p:spPr>
              <a:xfrm>
                <a:off x="1022198" y="477034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52CFDF-D36A-49CE-A54F-BDFD9758BA33}"/>
                </a:ext>
              </a:extLst>
            </p:cNvPr>
            <p:cNvGrpSpPr/>
            <p:nvPr/>
          </p:nvGrpSpPr>
          <p:grpSpPr>
            <a:xfrm>
              <a:off x="3031525" y="2544800"/>
              <a:ext cx="1690135" cy="2605861"/>
              <a:chOff x="3031525" y="2544800"/>
              <a:chExt cx="1690135" cy="2605861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0DA5D78-99B0-40AA-B121-921EC6D0F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1525" y="3654794"/>
                <a:ext cx="1690135" cy="1126756"/>
              </a:xfrm>
              <a:prstGeom prst="rect">
                <a:avLst/>
              </a:prstGeom>
            </p:spPr>
          </p:pic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3D2BC9B-B957-4233-86E6-8608B8B8F7C3}"/>
                  </a:ext>
                </a:extLst>
              </p:cNvPr>
              <p:cNvGrpSpPr/>
              <p:nvPr/>
            </p:nvGrpSpPr>
            <p:grpSpPr>
              <a:xfrm>
                <a:off x="3404588" y="2544800"/>
                <a:ext cx="1148264" cy="2605861"/>
                <a:chOff x="2998191" y="2537639"/>
                <a:chExt cx="1148264" cy="2605861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B452E58-0C8B-4393-BD46-FB833A07FF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95502" y="2537639"/>
                  <a:ext cx="754401" cy="749626"/>
                </a:xfrm>
                <a:prstGeom prst="rect">
                  <a:avLst/>
                </a:prstGeom>
              </p:spPr>
            </p:pic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3820498E-8B78-4900-8B1C-1F453DEBBC58}"/>
                    </a:ext>
                  </a:extLst>
                </p:cNvPr>
                <p:cNvSpPr/>
                <p:nvPr/>
              </p:nvSpPr>
              <p:spPr>
                <a:xfrm>
                  <a:off x="3012479" y="3320960"/>
                  <a:ext cx="920445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1600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tri-map</a:t>
                  </a:r>
                  <a:endPara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/>
                        <a:t>Estimated </a:t>
                      </a:r>
                      <a14:m>
                        <m:oMath xmlns:m="http://schemas.openxmlformats.org/officeDocument/2006/math">
                          <m:acc>
                            <m:accPr>
                              <m:chr m:val="̃"/>
                              <m:ctrlPr>
                                <a:rPr lang="zh-CN" alt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</m:oMath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116" t="-5357" r="-16402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AB2496E-7BD1-43ED-99D5-4F9AA8231D17}"/>
                </a:ext>
              </a:extLst>
            </p:cNvPr>
            <p:cNvSpPr/>
            <p:nvPr/>
          </p:nvSpPr>
          <p:spPr>
            <a:xfrm>
              <a:off x="2461004" y="3363840"/>
              <a:ext cx="375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D55F484-21C8-4E60-ACD4-EEB9EB839535}"/>
                </a:ext>
              </a:extLst>
            </p:cNvPr>
            <p:cNvCxnSpPr>
              <a:cxnSpLocks/>
            </p:cNvCxnSpPr>
            <p:nvPr/>
          </p:nvCxnSpPr>
          <p:spPr>
            <a:xfrm>
              <a:off x="4953000" y="3590871"/>
              <a:ext cx="685800" cy="0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DDED912-9023-4760-93A0-0B522C117814}"/>
                </a:ext>
              </a:extLst>
            </p:cNvPr>
            <p:cNvGrpSpPr/>
            <p:nvPr/>
          </p:nvGrpSpPr>
          <p:grpSpPr>
            <a:xfrm>
              <a:off x="5871495" y="2543175"/>
              <a:ext cx="1666540" cy="2582208"/>
              <a:chOff x="5871495" y="2543175"/>
              <a:chExt cx="1666540" cy="258220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552B834-5FA2-4342-B0B0-2D204F818D92}"/>
                  </a:ext>
                </a:extLst>
              </p:cNvPr>
              <p:cNvGrpSpPr/>
              <p:nvPr/>
            </p:nvGrpSpPr>
            <p:grpSpPr>
              <a:xfrm>
                <a:off x="6327567" y="2543175"/>
                <a:ext cx="835233" cy="1107053"/>
                <a:chOff x="3501899" y="2543175"/>
                <a:chExt cx="835233" cy="1107053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AAA872D9-A9BC-46C3-AC4B-1CD84E347E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501899" y="2543175"/>
                  <a:ext cx="835233" cy="820665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zh-CN" altLang="en-US" sz="1600" smtClean="0">
                                <a:latin typeface="Cambria Math" panose="02040503050406030204" pitchFamily="18" charset="0"/>
                              </a:rPr>
                              <m:t>α</m:t>
                            </m:r>
                          </m:oMath>
                        </m:oMathPara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16" name="Picture 15" descr="A picture containing outdoor, man, surfing, water&#10;&#10;Description automatically generated">
                <a:extLst>
                  <a:ext uri="{FF2B5EF4-FFF2-40B4-BE49-F238E27FC236}">
                    <a16:creationId xmlns:a16="http://schemas.microsoft.com/office/drawing/2014/main" id="{EC49A85E-2C5E-473A-995D-20AF6E6A8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71495" y="3636472"/>
                <a:ext cx="1666540" cy="1140995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/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altLang="zh-CN" sz="1600" dirty="0"/>
                      <a:t>Refined </a:t>
                    </a:r>
                    <a14:m>
                      <m:oMath xmlns:m="http://schemas.openxmlformats.org/officeDocument/2006/math"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a14:m>
                    <a:endParaRPr lang="en-US" altLang="zh-CN" sz="1600" dirty="0"/>
                  </a:p>
                </p:txBody>
              </p:sp>
            </mc:Choice>
            <mc:Fallback xmlns="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3846"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719915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655044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Estimating the Atmospheric Light</a:t>
            </a:r>
          </a:p>
        </p:txBody>
      </p: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B52E01-268C-4D35-A9A9-265EF39630D7}"/>
              </a:ext>
            </a:extLst>
          </p:cNvPr>
          <p:cNvSpPr/>
          <p:nvPr/>
        </p:nvSpPr>
        <p:spPr>
          <a:xfrm>
            <a:off x="914401" y="1505597"/>
            <a:ext cx="7543800" cy="194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Use the dark channel to improve the atmospheric light estimation: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Pick the top 0.1% brightest pixels in the dark channel.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Among these pixels, the pixels with highest intensity in the input image I is selected as the atmospheric light.</a:t>
            </a:r>
          </a:p>
        </p:txBody>
      </p:sp>
    </p:spTree>
    <p:extLst>
      <p:ext uri="{BB962C8B-B14F-4D97-AF65-F5344CB8AC3E}">
        <p14:creationId xmlns:p14="http://schemas.microsoft.com/office/powerpoint/2010/main" val="18491989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54742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Scene Radiance Restoration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200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32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zh-CN" alt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32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76350"/>
                <a:ext cx="438416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541388" y="2598096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2103409" y="1858280"/>
            <a:ext cx="593841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2808118" y="2601338"/>
            <a:ext cx="2113014" cy="1813889"/>
            <a:chOff x="2716200" y="2598096"/>
            <a:chExt cx="2113014" cy="18138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716200" y="4042653"/>
              <a:ext cx="21130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>
            <a:off x="3581400" y="1858280"/>
            <a:ext cx="283225" cy="63727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791200" y="673265"/>
            <a:ext cx="21546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</p:cNvCxnSpPr>
          <p:nvPr/>
        </p:nvCxnSpPr>
        <p:spPr>
          <a:xfrm flipH="1">
            <a:off x="4817122" y="870727"/>
            <a:ext cx="974078" cy="46683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6145749" y="1858280"/>
            <a:ext cx="228600" cy="5582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6A457B-4A8D-4210-B53E-A7453C7632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129" y="480919"/>
            <a:ext cx="752475" cy="752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4470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0410ED-B8B4-4B95-B290-37FB958E8B6C}"/>
              </a:ext>
            </a:extLst>
          </p:cNvPr>
          <p:cNvCxnSpPr>
            <a:cxnSpLocks/>
          </p:cNvCxnSpPr>
          <p:nvPr/>
        </p:nvCxnSpPr>
        <p:spPr>
          <a:xfrm flipV="1">
            <a:off x="3698353" y="1504950"/>
            <a:ext cx="436461" cy="950955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E2C7-6371-4D59-91C8-350C800E92D3}"/>
              </a:ext>
            </a:extLst>
          </p:cNvPr>
          <p:cNvGrpSpPr/>
          <p:nvPr/>
        </p:nvGrpSpPr>
        <p:grpSpPr>
          <a:xfrm>
            <a:off x="399281" y="2610095"/>
            <a:ext cx="2113014" cy="1813889"/>
            <a:chOff x="2716200" y="2598096"/>
            <a:chExt cx="2113014" cy="18138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C3A758-7219-4B18-B2D4-8C3D61CBE2B7}"/>
                </a:ext>
              </a:extLst>
            </p:cNvPr>
            <p:cNvSpPr txBox="1"/>
            <p:nvPr/>
          </p:nvSpPr>
          <p:spPr>
            <a:xfrm>
              <a:off x="2716200" y="4042653"/>
              <a:ext cx="21130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</a:p>
          </p:txBody>
        </p:sp>
        <p:pic>
          <p:nvPicPr>
            <p:cNvPr id="15" name="Picture 14" descr="A tree in a forest&#10;&#10;Description automatically generated">
              <a:extLst>
                <a:ext uri="{FF2B5EF4-FFF2-40B4-BE49-F238E27FC236}">
                  <a16:creationId xmlns:a16="http://schemas.microsoft.com/office/drawing/2014/main" id="{4EB0FF32-78E6-4965-90ED-700E3325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3446" y="2598096"/>
              <a:ext cx="1838528" cy="137889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1" name="text 1"/>
          <p:cNvSpPr txBox="1"/>
          <p:nvPr/>
        </p:nvSpPr>
        <p:spPr>
          <a:xfrm>
            <a:off x="430624" y="364714"/>
            <a:ext cx="543918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Scene Radiance Restoration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/>
              <p:nvPr/>
            </p:nvSpPr>
            <p:spPr>
              <a:xfrm>
                <a:off x="2379916" y="1211856"/>
                <a:ext cx="4384168" cy="871264"/>
              </a:xfrm>
              <a:prstGeom prst="rect">
                <a:avLst/>
              </a:prstGeom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zh-CN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zh-CN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func>
                            <m:funcPr>
                              <m:ctrlPr>
                                <a:rPr lang="zh-CN" altLang="zh-CN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zh-CN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d>
                                    <m:dPr>
                                      <m:ctrlPr>
                                        <a:rPr lang="zh-CN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zh-CN" altLang="zh-CN" sz="240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EEF757A-C046-45A2-9C4C-70EA27530F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9916" y="1211856"/>
                <a:ext cx="4384168" cy="8712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077D5F9-1E3C-4007-B243-865517EAB038}"/>
              </a:ext>
            </a:extLst>
          </p:cNvPr>
          <p:cNvGrpSpPr/>
          <p:nvPr/>
        </p:nvGrpSpPr>
        <p:grpSpPr>
          <a:xfrm>
            <a:off x="2957061" y="2614608"/>
            <a:ext cx="1828800" cy="1817131"/>
            <a:chOff x="533401" y="2190751"/>
            <a:chExt cx="1828800" cy="18171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B4C2C7-D8DC-48DA-A881-821D9A6777DE}"/>
                </a:ext>
              </a:extLst>
            </p:cNvPr>
            <p:cNvSpPr txBox="1"/>
            <p:nvPr/>
          </p:nvSpPr>
          <p:spPr>
            <a:xfrm>
              <a:off x="704649" y="3638550"/>
              <a:ext cx="1486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8" descr="A tree in the middle of a field&#10;&#10;Description automatically generated">
              <a:extLst>
                <a:ext uri="{FF2B5EF4-FFF2-40B4-BE49-F238E27FC236}">
                  <a16:creationId xmlns:a16="http://schemas.microsoft.com/office/drawing/2014/main" id="{5980A88D-9E92-4CEF-8D3D-AEE8328F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190751"/>
              <a:ext cx="1828800" cy="13716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A59F2-BF27-4F43-9AF3-E6DC0BED44F9}"/>
              </a:ext>
            </a:extLst>
          </p:cNvPr>
          <p:cNvCxnSpPr>
            <a:cxnSpLocks/>
          </p:cNvCxnSpPr>
          <p:nvPr/>
        </p:nvCxnSpPr>
        <p:spPr>
          <a:xfrm flipH="1">
            <a:off x="1990181" y="1818634"/>
            <a:ext cx="1286419" cy="59787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EB951C-E6C0-4E75-B1BD-4D8225B10A0E}"/>
              </a:ext>
            </a:extLst>
          </p:cNvPr>
          <p:cNvSpPr/>
          <p:nvPr/>
        </p:nvSpPr>
        <p:spPr>
          <a:xfrm>
            <a:off x="5791200" y="673265"/>
            <a:ext cx="21546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Atmospheric light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D97C51-E8F9-4764-AF5A-FFA003E34B52}"/>
              </a:ext>
            </a:extLst>
          </p:cNvPr>
          <p:cNvCxnSpPr>
            <a:cxnSpLocks/>
          </p:cNvCxnSpPr>
          <p:nvPr/>
        </p:nvCxnSpPr>
        <p:spPr>
          <a:xfrm flipH="1">
            <a:off x="5257800" y="870727"/>
            <a:ext cx="533400" cy="362667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EC0695-325B-4616-A5AD-BB2C904D0411}"/>
              </a:ext>
            </a:extLst>
          </p:cNvPr>
          <p:cNvGrpSpPr/>
          <p:nvPr/>
        </p:nvGrpSpPr>
        <p:grpSpPr>
          <a:xfrm>
            <a:off x="5359068" y="2585531"/>
            <a:ext cx="1878744" cy="1838453"/>
            <a:chOff x="5359068" y="2585531"/>
            <a:chExt cx="1878744" cy="183845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F1F8-7FB6-4E15-8FEF-AF348E5D3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068" y="2585531"/>
              <a:ext cx="1878744" cy="140905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138E2F-5C9A-446D-8EE9-D938498B439A}"/>
                </a:ext>
              </a:extLst>
            </p:cNvPr>
            <p:cNvSpPr txBox="1"/>
            <p:nvPr/>
          </p:nvSpPr>
          <p:spPr>
            <a:xfrm>
              <a:off x="5555288" y="4054652"/>
              <a:ext cx="16056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2002CA-2F0B-482A-A8F6-FDC8AAA14C2B}"/>
              </a:ext>
            </a:extLst>
          </p:cNvPr>
          <p:cNvCxnSpPr>
            <a:cxnSpLocks/>
          </p:cNvCxnSpPr>
          <p:nvPr/>
        </p:nvCxnSpPr>
        <p:spPr>
          <a:xfrm flipH="1" flipV="1">
            <a:off x="5105400" y="2074914"/>
            <a:ext cx="1268949" cy="34159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">
            <a:extLst>
              <a:ext uri="{FF2B5EF4-FFF2-40B4-BE49-F238E27FC236}">
                <a16:creationId xmlns:a16="http://schemas.microsoft.com/office/drawing/2014/main" id="{95F1B59F-B295-4E9C-8000-FE44D8E8E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6A457B-4A8D-4210-B53E-A7453C7632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129" y="480919"/>
            <a:ext cx="752475" cy="752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7441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64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pic>
        <p:nvPicPr>
          <p:cNvPr id="46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  <p:sp>
        <p:nvSpPr>
          <p:cNvPr id="7" name="text 1"/>
          <p:cNvSpPr txBox="1"/>
          <p:nvPr/>
        </p:nvSpPr>
        <p:spPr>
          <a:xfrm>
            <a:off x="914400" y="1985001"/>
            <a:ext cx="45720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3333</a:t>
            </a:r>
          </a:p>
        </p:txBody>
      </p:sp>
      <p:pic>
        <p:nvPicPr>
          <p:cNvPr id="8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9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10" name="text 1"/>
          <p:cNvSpPr txBox="1"/>
          <p:nvPr/>
        </p:nvSpPr>
        <p:spPr>
          <a:xfrm>
            <a:off x="962196" y="2085326"/>
            <a:ext cx="7102906" cy="61555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Discussions &amp; Conclusions</a:t>
            </a:r>
          </a:p>
        </p:txBody>
      </p:sp>
    </p:spTree>
    <p:extLst>
      <p:ext uri="{BB962C8B-B14F-4D97-AF65-F5344CB8AC3E}">
        <p14:creationId xmlns:p14="http://schemas.microsoft.com/office/powerpoint/2010/main" val="327511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303769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Image Degrade</a:t>
            </a:r>
            <a:endParaRPr sz="3200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Picture 6" descr="A picture containing grass, outdoor, train, building&#10;&#10;Description automatically generated">
            <a:extLst>
              <a:ext uri="{FF2B5EF4-FFF2-40B4-BE49-F238E27FC236}">
                <a16:creationId xmlns:a16="http://schemas.microsoft.com/office/drawing/2014/main" id="{D9C791F9-31B1-47D3-9E4A-EE00D040A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52" y="998930"/>
            <a:ext cx="3556000" cy="266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6587CE-6FA0-4823-9201-A07836FC170D}"/>
              </a:ext>
            </a:extLst>
          </p:cNvPr>
          <p:cNvSpPr txBox="1"/>
          <p:nvPr/>
        </p:nvSpPr>
        <p:spPr>
          <a:xfrm>
            <a:off x="4724400" y="1039768"/>
            <a:ext cx="411479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Haze, fog, and smoke are phenomena due to atmospheric absorption and scattering.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Caused by turbid medium: water-droplets and small floating particles such as dust and smoke in the air.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Images degraded: lose the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contrast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color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fidelity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76C1B2-7645-45C8-BE24-4FA611C8DF19}"/>
              </a:ext>
            </a:extLst>
          </p:cNvPr>
          <p:cNvSpPr txBox="1"/>
          <p:nvPr/>
        </p:nvSpPr>
        <p:spPr>
          <a:xfrm>
            <a:off x="1542258" y="3775238"/>
            <a:ext cx="2775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 of Hazy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2156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379591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Video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1650">
            <a:hlinkClick r:id="" action="ppaction://media"/>
            <a:extLst>
              <a:ext uri="{FF2B5EF4-FFF2-40B4-BE49-F238E27FC236}">
                <a16:creationId xmlns:a16="http://schemas.microsoft.com/office/drawing/2014/main" id="{0E658F07-E9A1-4214-B351-0B6DF98A49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76530" y="1123951"/>
            <a:ext cx="2811026" cy="3162405"/>
          </a:xfrm>
          <a:prstGeom prst="rect">
            <a:avLst/>
          </a:prstGeom>
        </p:spPr>
      </p:pic>
      <p:pic>
        <p:nvPicPr>
          <p:cNvPr id="4" name="1592">
            <a:hlinkClick r:id="" action="ppaction://media"/>
            <a:extLst>
              <a:ext uri="{FF2B5EF4-FFF2-40B4-BE49-F238E27FC236}">
                <a16:creationId xmlns:a16="http://schemas.microsoft.com/office/drawing/2014/main" id="{9DDD7AE2-72C5-4C8D-B83C-5A78F48A7A0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756444" y="1123950"/>
            <a:ext cx="2811026" cy="316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6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4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450443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De-Focus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4FD48C-44E3-4596-9B75-E03BEEF2507B}"/>
              </a:ext>
            </a:extLst>
          </p:cNvPr>
          <p:cNvGrpSpPr/>
          <p:nvPr/>
        </p:nvGrpSpPr>
        <p:grpSpPr>
          <a:xfrm>
            <a:off x="1349243" y="1138727"/>
            <a:ext cx="1644003" cy="1778998"/>
            <a:chOff x="1349243" y="1138727"/>
            <a:chExt cx="1644003" cy="1778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E86A416-BECE-4D3B-9F43-215B27FE6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9243" y="1138727"/>
              <a:ext cx="1644003" cy="143302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962FBF-F77A-40B4-B44B-CFC84BB6BB8A}"/>
                </a:ext>
              </a:extLst>
            </p:cNvPr>
            <p:cNvSpPr/>
            <p:nvPr/>
          </p:nvSpPr>
          <p:spPr>
            <a:xfrm>
              <a:off x="1404389" y="2548393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BF9CFA-1546-46FB-9D50-2B2B37182CDF}"/>
              </a:ext>
            </a:extLst>
          </p:cNvPr>
          <p:cNvGrpSpPr/>
          <p:nvPr/>
        </p:nvGrpSpPr>
        <p:grpSpPr>
          <a:xfrm>
            <a:off x="1349243" y="2894367"/>
            <a:ext cx="1641480" cy="1752599"/>
            <a:chOff x="1349243" y="2894367"/>
            <a:chExt cx="1641480" cy="17525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FBBF84-2DF2-4CFA-ADB2-0AB2A0FD3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9243" y="2894367"/>
              <a:ext cx="1641480" cy="142998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2EF44F-DCA3-4DB4-BA8A-F2FB2D26EAFA}"/>
                </a:ext>
              </a:extLst>
            </p:cNvPr>
            <p:cNvSpPr/>
            <p:nvPr/>
          </p:nvSpPr>
          <p:spPr>
            <a:xfrm>
              <a:off x="1730533" y="4277634"/>
              <a:ext cx="8691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E098AF0-2C88-46EF-B676-E091DD249D1A}"/>
              </a:ext>
            </a:extLst>
          </p:cNvPr>
          <p:cNvGrpSpPr/>
          <p:nvPr/>
        </p:nvGrpSpPr>
        <p:grpSpPr>
          <a:xfrm>
            <a:off x="3962400" y="1138726"/>
            <a:ext cx="3654635" cy="3508240"/>
            <a:chOff x="3962400" y="1138726"/>
            <a:chExt cx="3654635" cy="35082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B96ECC-4863-4D90-A020-85DCEB704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2400" y="1138726"/>
              <a:ext cx="3654635" cy="318562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D0464DE-D390-4DD4-BF1E-78203AD639B6}"/>
                </a:ext>
              </a:extLst>
            </p:cNvPr>
            <p:cNvSpPr/>
            <p:nvPr/>
          </p:nvSpPr>
          <p:spPr>
            <a:xfrm>
              <a:off x="4777762" y="4277634"/>
              <a:ext cx="20360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304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4504438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Applications: De-Focus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4FD48C-44E3-4596-9B75-E03BEEF2507B}"/>
              </a:ext>
            </a:extLst>
          </p:cNvPr>
          <p:cNvGrpSpPr/>
          <p:nvPr/>
        </p:nvGrpSpPr>
        <p:grpSpPr>
          <a:xfrm>
            <a:off x="1349243" y="1138727"/>
            <a:ext cx="1644003" cy="1778998"/>
            <a:chOff x="1349243" y="1138727"/>
            <a:chExt cx="1644003" cy="1778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E86A416-BECE-4D3B-9F43-215B27FE6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9243" y="1138727"/>
              <a:ext cx="1644003" cy="143302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962FBF-F77A-40B4-B44B-CFC84BB6BB8A}"/>
                </a:ext>
              </a:extLst>
            </p:cNvPr>
            <p:cNvSpPr/>
            <p:nvPr/>
          </p:nvSpPr>
          <p:spPr>
            <a:xfrm>
              <a:off x="1404389" y="2548393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BF9CFA-1546-46FB-9D50-2B2B37182CDF}"/>
              </a:ext>
            </a:extLst>
          </p:cNvPr>
          <p:cNvGrpSpPr/>
          <p:nvPr/>
        </p:nvGrpSpPr>
        <p:grpSpPr>
          <a:xfrm>
            <a:off x="1349243" y="2894367"/>
            <a:ext cx="1641480" cy="1752599"/>
            <a:chOff x="1349243" y="2894367"/>
            <a:chExt cx="1641480" cy="17525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FBBF84-2DF2-4CFA-ADB2-0AB2A0FD3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9243" y="2894367"/>
              <a:ext cx="1641480" cy="142998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2EF44F-DCA3-4DB4-BA8A-F2FB2D26EAFA}"/>
                </a:ext>
              </a:extLst>
            </p:cNvPr>
            <p:cNvSpPr/>
            <p:nvPr/>
          </p:nvSpPr>
          <p:spPr>
            <a:xfrm>
              <a:off x="1730533" y="4277634"/>
              <a:ext cx="8691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52E0E04-2B27-482D-892D-D7949558A100}"/>
              </a:ext>
            </a:extLst>
          </p:cNvPr>
          <p:cNvGrpSpPr/>
          <p:nvPr/>
        </p:nvGrpSpPr>
        <p:grpSpPr>
          <a:xfrm>
            <a:off x="3959877" y="1138725"/>
            <a:ext cx="3654634" cy="3508241"/>
            <a:chOff x="3959877" y="1138725"/>
            <a:chExt cx="3654634" cy="35082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08C218B-2C30-47F7-8537-29C719B6C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59877" y="1138725"/>
              <a:ext cx="3654634" cy="318562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D0464DE-D390-4DD4-BF1E-78203AD639B6}"/>
                </a:ext>
              </a:extLst>
            </p:cNvPr>
            <p:cNvSpPr/>
            <p:nvPr/>
          </p:nvSpPr>
          <p:spPr>
            <a:xfrm>
              <a:off x="4082058" y="4277634"/>
              <a:ext cx="34274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De-Focused </a:t>
              </a:r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15341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113851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957E93-202F-4DC6-80F0-CC14988438AD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an image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define: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A72BAE-2D5D-4E9B-999F-A346FA9A9E5A}"/>
              </a:ext>
            </a:extLst>
          </p:cNvPr>
          <p:cNvSpPr/>
          <p:nvPr/>
        </p:nvSpPr>
        <p:spPr>
          <a:xfrm>
            <a:off x="3604258" y="2276262"/>
            <a:ext cx="7620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45E5AF-19B4-4CAC-B14C-B491E760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59" y="2803373"/>
            <a:ext cx="2158080" cy="1484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AB530C-A72E-4A0E-B492-24B17EFDE080}"/>
              </a:ext>
            </a:extLst>
          </p:cNvPr>
          <p:cNvSpPr txBox="1"/>
          <p:nvPr/>
        </p:nvSpPr>
        <p:spPr>
          <a:xfrm>
            <a:off x="909105" y="4352026"/>
            <a:ext cx="153118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E9FB144-D903-4FA8-8D61-12EF0E0BA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160" y="2801633"/>
            <a:ext cx="2158080" cy="148637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17AEF-BC2C-4D64-A880-D2631A74D026}"/>
              </a:ext>
            </a:extLst>
          </p:cNvPr>
          <p:cNvSpPr/>
          <p:nvPr/>
        </p:nvSpPr>
        <p:spPr>
          <a:xfrm>
            <a:off x="3546521" y="4380384"/>
            <a:ext cx="1441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 (r, g, b)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9E62E8-9106-4ABC-9A8E-C3EA07937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503" y="2801633"/>
            <a:ext cx="2155553" cy="148463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8A379FE-3E5F-47EA-83A8-85E38D65B0D2}"/>
              </a:ext>
            </a:extLst>
          </p:cNvPr>
          <p:cNvSpPr/>
          <p:nvPr/>
        </p:nvSpPr>
        <p:spPr>
          <a:xfrm>
            <a:off x="5951351" y="4352026"/>
            <a:ext cx="1673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35F20D-6354-4DBA-8447-ED0A60749A38}"/>
              </a:ext>
            </a:extLst>
          </p:cNvPr>
          <p:cNvSpPr/>
          <p:nvPr/>
        </p:nvSpPr>
        <p:spPr>
          <a:xfrm>
            <a:off x="4267199" y="3760937"/>
            <a:ext cx="152401" cy="152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CB592B-15DD-49D6-88F1-E2A8920474B7}"/>
              </a:ext>
            </a:extLst>
          </p:cNvPr>
          <p:cNvSpPr/>
          <p:nvPr/>
        </p:nvSpPr>
        <p:spPr>
          <a:xfrm>
            <a:off x="4343399" y="3840312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E24B016-8D82-4F0C-88B6-E2675F3A1B9B}"/>
              </a:ext>
            </a:extLst>
          </p:cNvPr>
          <p:cNvSpPr/>
          <p:nvPr/>
        </p:nvSpPr>
        <p:spPr>
          <a:xfrm>
            <a:off x="7086600" y="3837137"/>
            <a:ext cx="45719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AD4CF2F-B0C0-4B85-A24E-69F4767BF928}"/>
              </a:ext>
            </a:extLst>
          </p:cNvPr>
          <p:cNvCxnSpPr>
            <a:cxnSpLocks/>
          </p:cNvCxnSpPr>
          <p:nvPr/>
        </p:nvCxnSpPr>
        <p:spPr>
          <a:xfrm flipH="1" flipV="1">
            <a:off x="3985258" y="2432502"/>
            <a:ext cx="399303" cy="13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B08E205-8F67-4B27-A7DE-C29F797B3EC4}"/>
              </a:ext>
            </a:extLst>
          </p:cNvPr>
          <p:cNvCxnSpPr>
            <a:cxnSpLocks/>
          </p:cNvCxnSpPr>
          <p:nvPr/>
        </p:nvCxnSpPr>
        <p:spPr>
          <a:xfrm flipV="1">
            <a:off x="4013978" y="1149588"/>
            <a:ext cx="750576" cy="431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0AE026D-4B50-4984-85CD-094F06435485}"/>
                  </a:ext>
                </a:extLst>
              </p:cNvPr>
              <p:cNvSpPr/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zh-CN" altLang="en-US" sz="3200">
                              <a:latin typeface="Cambria Math" panose="02040503050406030204" pitchFamily="18" charset="0"/>
                            </a:rPr>
                            <m:t>J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dark</m:t>
                          </m:r>
                        </m:sup>
                      </m:sSup>
                      <m:d>
                        <m:d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32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3200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en-US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32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32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3200" b="0" i="0" smtClean="0">
                                          <a:latin typeface="Cambria Math" panose="02040503050406030204" pitchFamily="18" charset="0"/>
                                        </a:rPr>
                                        <m:t>c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c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zh-CN" altLang="en-US" sz="3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zh-CN" altLang="en-US" sz="3200" i="0">
                                              <a:latin typeface="Cambria Math" panose="02040503050406030204" pitchFamily="18" charset="0"/>
                                            </a:rPr>
                                            <m:t>y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0AE026D-4B50-4984-85CD-094F064354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31" y="1352550"/>
                <a:ext cx="5241243" cy="91422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27621436-3220-42A6-893A-0284BE3F07C2}"/>
              </a:ext>
            </a:extLst>
          </p:cNvPr>
          <p:cNvGrpSpPr/>
          <p:nvPr/>
        </p:nvGrpSpPr>
        <p:grpSpPr>
          <a:xfrm>
            <a:off x="4149753" y="219616"/>
            <a:ext cx="1185986" cy="909320"/>
            <a:chOff x="4013978" y="216104"/>
            <a:chExt cx="1185986" cy="90932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B2B868D-6FDF-4757-B8E2-7E0E836C9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13978" y="216104"/>
              <a:ext cx="909320" cy="90932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FFDF0E0-BC5D-4426-8DFF-13DC04485A37}"/>
                </a:ext>
              </a:extLst>
            </p:cNvPr>
            <p:cNvSpPr/>
            <p:nvPr/>
          </p:nvSpPr>
          <p:spPr>
            <a:xfrm>
              <a:off x="4754881" y="1079538"/>
              <a:ext cx="45719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E98E3FE-4CB7-4720-B876-E0EB5F12458F}"/>
                </a:ext>
              </a:extLst>
            </p:cNvPr>
            <p:cNvSpPr/>
            <p:nvPr/>
          </p:nvSpPr>
          <p:spPr>
            <a:xfrm>
              <a:off x="4363517" y="782839"/>
              <a:ext cx="8364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Darkest</a:t>
              </a:r>
              <a:endPara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6E856FE-B9D5-485F-8A75-6A3FB9BC34E5}"/>
              </a:ext>
            </a:extLst>
          </p:cNvPr>
          <p:cNvSpPr/>
          <p:nvPr/>
        </p:nvSpPr>
        <p:spPr>
          <a:xfrm>
            <a:off x="3931526" y="1170932"/>
            <a:ext cx="13353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  <a:endParaRPr lang="zh-CN" altLang="en-US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A19F66B-5BC4-4D44-AEB9-14071305F53D}"/>
              </a:ext>
            </a:extLst>
          </p:cNvPr>
          <p:cNvCxnSpPr>
            <a:cxnSpLocks/>
          </p:cNvCxnSpPr>
          <p:nvPr/>
        </p:nvCxnSpPr>
        <p:spPr>
          <a:xfrm>
            <a:off x="4876800" y="1149588"/>
            <a:ext cx="2231460" cy="2611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244042-D61B-4E05-947E-52047D67F3DB}"/>
              </a:ext>
            </a:extLst>
          </p:cNvPr>
          <p:cNvCxnSpPr>
            <a:cxnSpLocks/>
          </p:cNvCxnSpPr>
          <p:nvPr/>
        </p:nvCxnSpPr>
        <p:spPr>
          <a:xfrm flipV="1">
            <a:off x="2810108" y="3652351"/>
            <a:ext cx="307894" cy="1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670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1972463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Patch Size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B530C-A72E-4A0E-B492-24B17EFDE080}"/>
              </a:ext>
            </a:extLst>
          </p:cNvPr>
          <p:cNvSpPr txBox="1"/>
          <p:nvPr/>
        </p:nvSpPr>
        <p:spPr>
          <a:xfrm>
            <a:off x="762000" y="3537744"/>
            <a:ext cx="2036070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Free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14E3DD-2C70-47CB-8796-7E404EEF1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76350"/>
            <a:ext cx="8534400" cy="221153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F24E38A-9C6C-4F91-8ED6-491165926487}"/>
              </a:ext>
            </a:extLst>
          </p:cNvPr>
          <p:cNvSpPr/>
          <p:nvPr/>
        </p:nvSpPr>
        <p:spPr>
          <a:xfrm>
            <a:off x="3876200" y="3537744"/>
            <a:ext cx="139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 x 3 patch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B4D483-FC04-4737-9EE8-3DB8EAA36B74}"/>
              </a:ext>
            </a:extLst>
          </p:cNvPr>
          <p:cNvSpPr/>
          <p:nvPr/>
        </p:nvSpPr>
        <p:spPr>
          <a:xfrm>
            <a:off x="6702424" y="3537744"/>
            <a:ext cx="1660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 x 15 patch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4D81BF5-0228-4D61-A2AA-238654DF0E19}"/>
              </a:ext>
            </a:extLst>
          </p:cNvPr>
          <p:cNvSpPr/>
          <p:nvPr/>
        </p:nvSpPr>
        <p:spPr>
          <a:xfrm>
            <a:off x="685800" y="4400550"/>
            <a:ext cx="5867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用小窗口恢复的图像有过饱和现象，而大窗口恢复的图像有光晕现象。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20905639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1138517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Recall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A2A48D-41AA-4DC4-B2C4-CA480E9E2F3A}"/>
              </a:ext>
            </a:extLst>
          </p:cNvPr>
          <p:cNvSpPr/>
          <p:nvPr/>
        </p:nvSpPr>
        <p:spPr>
          <a:xfrm>
            <a:off x="952500" y="1879252"/>
            <a:ext cx="7239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most of the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non-sky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patches, at least one color channel has very low intensity at some pixels.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Image">
            <a:extLst>
              <a:ext uri="{FF2B5EF4-FFF2-40B4-BE49-F238E27FC236}">
                <a16:creationId xmlns:a16="http://schemas.microsoft.com/office/drawing/2014/main" id="{B6F4B850-B13F-411A-8E14-590145720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154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737118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Estimate Transmission for Sky Patches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A2A48D-41AA-4DC4-B2C4-CA480E9E2F3A}"/>
                  </a:ext>
                </a:extLst>
              </p:cNvPr>
              <p:cNvSpPr/>
              <p:nvPr/>
            </p:nvSpPr>
            <p:spPr>
              <a:xfrm>
                <a:off x="952500" y="1879252"/>
                <a:ext cx="742950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2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 color of the sky is usually very similar to the atmospheric light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𝐴</m:t>
                    </m:r>
                  </m:oMath>
                </a14:m>
                <a:r>
                  <a:rPr lang="en-US" altLang="zh-CN" sz="2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in a haze image.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A2A48D-41AA-4DC4-B2C4-CA480E9E2F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1879252"/>
                <a:ext cx="7429500" cy="954107"/>
              </a:xfrm>
              <a:prstGeom prst="rect">
                <a:avLst/>
              </a:prstGeom>
              <a:blipFill>
                <a:blip r:embed="rId2"/>
                <a:stretch>
                  <a:fillRect l="-1641" t="-6369" r="-2953" b="-165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">
            <a:extLst>
              <a:ext uri="{FF2B5EF4-FFF2-40B4-BE49-F238E27FC236}">
                <a16:creationId xmlns:a16="http://schemas.microsoft.com/office/drawing/2014/main" id="{6890B4A4-3344-4482-9C2A-FA47DEDAE1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907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737118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Estimate Transmission for Sky Patches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B229E2C-F2B3-4656-B5B3-FC2281960673}"/>
                  </a:ext>
                </a:extLst>
              </p:cNvPr>
              <p:cNvSpPr/>
              <p:nvPr/>
            </p:nvSpPr>
            <p:spPr>
              <a:xfrm>
                <a:off x="2746917" y="1962150"/>
                <a:ext cx="3650166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400" i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  <m:d>
                                        <m:dPr>
                                          <m:ctrlP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𝐼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  <m:d>
                                            <m:d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sSup>
                                            <m:sSupPr>
                                              <m:ctrlP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e>
                                            <m:sup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→1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B229E2C-F2B3-4656-B5B3-FC22819606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917" y="1962150"/>
                <a:ext cx="3650166" cy="92217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3E533A-37C8-4D12-9E1F-7B8429B1A29E}"/>
                  </a:ext>
                </a:extLst>
              </p:cNvPr>
              <p:cNvSpPr/>
              <p:nvPr/>
            </p:nvSpPr>
            <p:spPr>
              <a:xfrm>
                <a:off x="3866935" y="3028950"/>
                <a:ext cx="141013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d>
                        <m:d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→0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3E533A-37C8-4D12-9E1F-7B8429B1A2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935" y="3028950"/>
                <a:ext cx="1410130" cy="461665"/>
              </a:xfrm>
              <a:prstGeom prst="rect">
                <a:avLst/>
              </a:prstGeom>
              <a:blipFill>
                <a:blip r:embed="rId3"/>
                <a:stretch>
                  <a:fillRect t="-13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8891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/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07F324-7C2F-4789-BCE0-8DC78D3F0772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Inherently white or grayish objects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59217F9-B7DF-4210-8506-F4C477A85DA0}"/>
              </a:ext>
            </a:extLst>
          </p:cNvPr>
          <p:cNvGrpSpPr/>
          <p:nvPr/>
        </p:nvGrpSpPr>
        <p:grpSpPr>
          <a:xfrm>
            <a:off x="990601" y="1485291"/>
            <a:ext cx="1594780" cy="2819400"/>
            <a:chOff x="990601" y="1485291"/>
            <a:chExt cx="1594780" cy="28194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935F9E1-D09C-4F21-8F2F-4C0BBB6F3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0601" y="1485291"/>
              <a:ext cx="1594780" cy="2381859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833B8C-2D8D-4FA8-89DE-F58A7F3A82B4}"/>
                </a:ext>
              </a:extLst>
            </p:cNvPr>
            <p:cNvSpPr/>
            <p:nvPr/>
          </p:nvSpPr>
          <p:spPr>
            <a:xfrm>
              <a:off x="1022397" y="3935359"/>
              <a:ext cx="1531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Input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846BB93-49DE-4987-B497-81DD4DB1CC91}"/>
              </a:ext>
            </a:extLst>
          </p:cNvPr>
          <p:cNvGrpSpPr/>
          <p:nvPr/>
        </p:nvGrpSpPr>
        <p:grpSpPr>
          <a:xfrm>
            <a:off x="6533697" y="1417082"/>
            <a:ext cx="1587906" cy="2887609"/>
            <a:chOff x="3768358" y="1417082"/>
            <a:chExt cx="1587906" cy="28876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E14F90-D4D4-42CB-8C02-6FED1B0BC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68358" y="1417082"/>
              <a:ext cx="1587906" cy="2381859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EFC117-C48D-46B4-B75C-BD277C42FE90}"/>
                </a:ext>
              </a:extLst>
            </p:cNvPr>
            <p:cNvSpPr/>
            <p:nvPr/>
          </p:nvSpPr>
          <p:spPr>
            <a:xfrm>
              <a:off x="4143324" y="3935359"/>
              <a:ext cx="8573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Result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D577CC2-D0E9-40A0-BDC7-8346BA638FA3}"/>
              </a:ext>
            </a:extLst>
          </p:cNvPr>
          <p:cNvGrpSpPr/>
          <p:nvPr/>
        </p:nvGrpSpPr>
        <p:grpSpPr>
          <a:xfrm>
            <a:off x="3512986" y="1417082"/>
            <a:ext cx="2098651" cy="3034844"/>
            <a:chOff x="3512986" y="1417082"/>
            <a:chExt cx="2098651" cy="303484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8502C8A-C021-4983-9F66-4669E2C26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68358" y="1417082"/>
              <a:ext cx="1587906" cy="2381859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0EA5D08-0809-42EB-BAB8-E2E1938663C4}"/>
                </a:ext>
              </a:extLst>
            </p:cNvPr>
            <p:cNvSpPr/>
            <p:nvPr/>
          </p:nvSpPr>
          <p:spPr>
            <a:xfrm>
              <a:off x="3512986" y="3867151"/>
              <a:ext cx="209865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Transmission</a:t>
              </a:r>
            </a:p>
            <a:p>
              <a:pPr algn="ctr"/>
              <a:r>
                <a:rPr lang="en-US" altLang="zh-CN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大理石的传输率被低估</a:t>
              </a:r>
              <a:r>
                <a:rPr lang="en-US" altLang="zh-CN" sz="1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77764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5EAB58-5ECB-4DE3-A739-F2A630F0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051" y="1485290"/>
            <a:ext cx="3170528" cy="2381859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Image">
            <a:extLst>
              <a:ext uri="{FF2B5EF4-FFF2-40B4-BE49-F238E27FC236}">
                <a16:creationId xmlns:a16="http://schemas.microsoft.com/office/drawing/2014/main" id="{22583D43-CA1C-4DFC-ACE5-D8AE4444D1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07F324-7C2F-4789-BCE0-8DC78D3F0772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imaging model is invalid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833B8C-2D8D-4FA8-89DE-F58A7F3A82B4}"/>
              </a:ext>
            </a:extLst>
          </p:cNvPr>
          <p:cNvSpPr/>
          <p:nvPr/>
        </p:nvSpPr>
        <p:spPr>
          <a:xfrm>
            <a:off x="1824275" y="3943350"/>
            <a:ext cx="1531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4961-6F00-430D-B405-A558B8D48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8423" y="1464222"/>
            <a:ext cx="3170527" cy="238185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F591F06-4C98-4C55-909E-0FBC2E5F9E72}"/>
              </a:ext>
            </a:extLst>
          </p:cNvPr>
          <p:cNvSpPr/>
          <p:nvPr/>
        </p:nvSpPr>
        <p:spPr>
          <a:xfrm>
            <a:off x="5552411" y="3943350"/>
            <a:ext cx="20425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Result</a:t>
            </a:r>
          </a:p>
          <a:p>
            <a:pPr algn="ctr"/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(non-constant 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𝐴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885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2778389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Removal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7" name="Picture 6" descr="A picture containing grass, outdoor, train, building&#10;&#10;Description automatically generated">
            <a:extLst>
              <a:ext uri="{FF2B5EF4-FFF2-40B4-BE49-F238E27FC236}">
                <a16:creationId xmlns:a16="http://schemas.microsoft.com/office/drawing/2014/main" id="{D9C791F9-31B1-47D3-9E4A-EE00D040A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52" y="998930"/>
            <a:ext cx="3556000" cy="2667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882E94-44ED-4484-95E1-63208C7BA1DE}"/>
              </a:ext>
            </a:extLst>
          </p:cNvPr>
          <p:cNvSpPr txBox="1"/>
          <p:nvPr/>
        </p:nvSpPr>
        <p:spPr>
          <a:xfrm>
            <a:off x="1981200" y="3752945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Hazy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743446-644F-4668-A71B-CD241EBBDCE3}"/>
              </a:ext>
            </a:extLst>
          </p:cNvPr>
          <p:cNvSpPr txBox="1"/>
          <p:nvPr/>
        </p:nvSpPr>
        <p:spPr>
          <a:xfrm>
            <a:off x="5562600" y="3752945"/>
            <a:ext cx="2036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Haze Free Image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11" descr="A large building&#10;&#10;Description automatically generated">
            <a:extLst>
              <a:ext uri="{FF2B5EF4-FFF2-40B4-BE49-F238E27FC236}">
                <a16:creationId xmlns:a16="http://schemas.microsoft.com/office/drawing/2014/main" id="{08386B84-17A5-4693-86E4-555A268EC3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635" y="994834"/>
            <a:ext cx="355599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443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0C146D3-A4E6-45F1-9A3C-79FFFA1BDD44}"/>
              </a:ext>
            </a:extLst>
          </p:cNvPr>
          <p:cNvGrpSpPr/>
          <p:nvPr/>
        </p:nvGrpSpPr>
        <p:grpSpPr>
          <a:xfrm>
            <a:off x="1098057" y="1885950"/>
            <a:ext cx="6947886" cy="2645083"/>
            <a:chOff x="590149" y="2505578"/>
            <a:chExt cx="6947886" cy="264508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FB6DACA-7CF3-48AB-B905-CA70A65DAB73}"/>
                </a:ext>
              </a:extLst>
            </p:cNvPr>
            <p:cNvGrpSpPr/>
            <p:nvPr/>
          </p:nvGrpSpPr>
          <p:grpSpPr>
            <a:xfrm>
              <a:off x="590149" y="2505578"/>
              <a:ext cx="1690605" cy="2603324"/>
              <a:chOff x="590149" y="2505578"/>
              <a:chExt cx="1690605" cy="2603324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FED80336-DCC8-4CF6-8A18-4BFC77D0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36770" y="2505578"/>
                <a:ext cx="797367" cy="792784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DA3788E1-D253-44AD-8AE4-BD6411D02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149" y="3651716"/>
                <a:ext cx="1690605" cy="112707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9E75CD5-B603-40DB-852C-E27588AFB2CD}"/>
                  </a:ext>
                </a:extLst>
              </p:cNvPr>
              <p:cNvSpPr/>
              <p:nvPr/>
            </p:nvSpPr>
            <p:spPr>
              <a:xfrm>
                <a:off x="1020915" y="330503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9EFAF-6079-4085-B50D-64B7E8FCF37D}"/>
                  </a:ext>
                </a:extLst>
              </p:cNvPr>
              <p:cNvSpPr/>
              <p:nvPr/>
            </p:nvSpPr>
            <p:spPr>
              <a:xfrm>
                <a:off x="1022198" y="4770348"/>
                <a:ext cx="82907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Input I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52CFDF-D36A-49CE-A54F-BDFD9758BA33}"/>
                </a:ext>
              </a:extLst>
            </p:cNvPr>
            <p:cNvGrpSpPr/>
            <p:nvPr/>
          </p:nvGrpSpPr>
          <p:grpSpPr>
            <a:xfrm>
              <a:off x="3031525" y="2544800"/>
              <a:ext cx="1690135" cy="2605861"/>
              <a:chOff x="3031525" y="2544800"/>
              <a:chExt cx="1690135" cy="2605861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0DA5D78-99B0-40AA-B121-921EC6D0F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1525" y="3654794"/>
                <a:ext cx="1690135" cy="1126756"/>
              </a:xfrm>
              <a:prstGeom prst="rect">
                <a:avLst/>
              </a:prstGeom>
            </p:spPr>
          </p:pic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3D2BC9B-B957-4233-86E6-8608B8B8F7C3}"/>
                  </a:ext>
                </a:extLst>
              </p:cNvPr>
              <p:cNvGrpSpPr/>
              <p:nvPr/>
            </p:nvGrpSpPr>
            <p:grpSpPr>
              <a:xfrm>
                <a:off x="3404588" y="2544800"/>
                <a:ext cx="1148264" cy="2605861"/>
                <a:chOff x="2998191" y="2537639"/>
                <a:chExt cx="1148264" cy="2605861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B452E58-0C8B-4393-BD46-FB833A07FF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095502" y="2537639"/>
                  <a:ext cx="754401" cy="749626"/>
                </a:xfrm>
                <a:prstGeom prst="rect">
                  <a:avLst/>
                </a:prstGeom>
              </p:spPr>
            </p:pic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3820498E-8B78-4900-8B1C-1F453DEBBC58}"/>
                    </a:ext>
                  </a:extLst>
                </p:cNvPr>
                <p:cNvSpPr/>
                <p:nvPr/>
              </p:nvSpPr>
              <p:spPr>
                <a:xfrm>
                  <a:off x="3012479" y="3320960"/>
                  <a:ext cx="920445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1600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tri-map</a:t>
                  </a:r>
                  <a:endPara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/>
                        <a:t>Estimated </a:t>
                      </a:r>
                      <a14:m>
                        <m:oMath xmlns:m="http://schemas.openxmlformats.org/officeDocument/2006/math">
                          <m:acc>
                            <m:accPr>
                              <m:chr m:val="̃"/>
                              <m:ctrlPr>
                                <a:rPr lang="zh-CN" alt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acc>
                        </m:oMath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AE77F5AB-F626-45CA-A608-728C5652C52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98191" y="4804946"/>
                      <a:ext cx="1148264" cy="33855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2660" t="-5455" r="-16489" b="-2363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AB2496E-7BD1-43ED-99D5-4F9AA8231D17}"/>
                </a:ext>
              </a:extLst>
            </p:cNvPr>
            <p:cNvSpPr/>
            <p:nvPr/>
          </p:nvSpPr>
          <p:spPr>
            <a:xfrm>
              <a:off x="2461004" y="3363840"/>
              <a:ext cx="375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D55F484-21C8-4E60-ACD4-EEB9EB839535}"/>
                </a:ext>
              </a:extLst>
            </p:cNvPr>
            <p:cNvCxnSpPr>
              <a:cxnSpLocks/>
            </p:cNvCxnSpPr>
            <p:nvPr/>
          </p:nvCxnSpPr>
          <p:spPr>
            <a:xfrm>
              <a:off x="4953000" y="3590871"/>
              <a:ext cx="685800" cy="0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DDED912-9023-4760-93A0-0B522C117814}"/>
                </a:ext>
              </a:extLst>
            </p:cNvPr>
            <p:cNvGrpSpPr/>
            <p:nvPr/>
          </p:nvGrpSpPr>
          <p:grpSpPr>
            <a:xfrm>
              <a:off x="5871495" y="2543175"/>
              <a:ext cx="1666540" cy="2582208"/>
              <a:chOff x="5871495" y="2543175"/>
              <a:chExt cx="1666540" cy="258220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552B834-5FA2-4342-B0B0-2D204F818D92}"/>
                  </a:ext>
                </a:extLst>
              </p:cNvPr>
              <p:cNvGrpSpPr/>
              <p:nvPr/>
            </p:nvGrpSpPr>
            <p:grpSpPr>
              <a:xfrm>
                <a:off x="6327567" y="2543175"/>
                <a:ext cx="835233" cy="1107053"/>
                <a:chOff x="3501899" y="2543175"/>
                <a:chExt cx="835233" cy="1107053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AAA872D9-A9BC-46C3-AC4B-1CD84E347E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501899" y="2543175"/>
                  <a:ext cx="835233" cy="820665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zh-CN" altLang="en-US" sz="1600" smtClean="0">
                                <a:latin typeface="Cambria Math" panose="02040503050406030204" pitchFamily="18" charset="0"/>
                              </a:rPr>
                              <m:t>α</m:t>
                            </m:r>
                          </m:oMath>
                        </m:oMathPara>
                      </a14:m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1513EEF1-89BF-4156-9C29-BA0BB0EFD4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96996" y="3311674"/>
                      <a:ext cx="364202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16" name="Picture 15" descr="A picture containing outdoor, man, surfing, water&#10;&#10;Description automatically generated">
                <a:extLst>
                  <a:ext uri="{FF2B5EF4-FFF2-40B4-BE49-F238E27FC236}">
                    <a16:creationId xmlns:a16="http://schemas.microsoft.com/office/drawing/2014/main" id="{EC49A85E-2C5E-473A-995D-20AF6E6A8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71495" y="3636472"/>
                <a:ext cx="1666540" cy="1140995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/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altLang="zh-CN" sz="1600" dirty="0"/>
                      <a:t>Refined </a:t>
                    </a:r>
                    <a14:m>
                      <m:oMath xmlns:m="http://schemas.openxmlformats.org/officeDocument/2006/math"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a14:m>
                    <a:endParaRPr lang="en-US" altLang="zh-CN" sz="1600" dirty="0"/>
                  </a:p>
                </p:txBody>
              </p:sp>
            </mc:Choice>
            <mc:Fallback xmlns=""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16E3F44A-58D6-4731-BFEF-9A437D32BF6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10004" y="4786829"/>
                    <a:ext cx="953723" cy="338554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3846" t="-5455" b="-2363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29" name="Image">
            <a:extLst>
              <a:ext uri="{FF2B5EF4-FFF2-40B4-BE49-F238E27FC236}">
                <a16:creationId xmlns:a16="http://schemas.microsoft.com/office/drawing/2014/main" id="{BEA4C668-CFBE-4052-819C-447C5EF9D2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CBCE966-FD52-457B-8E0B-12D0D14B195C}"/>
              </a:ext>
            </a:extLst>
          </p:cNvPr>
          <p:cNvSpPr/>
          <p:nvPr/>
        </p:nvSpPr>
        <p:spPr>
          <a:xfrm>
            <a:off x="856469" y="104775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Soft matting is slow</a:t>
            </a:r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EDDB223A-7747-47B3-9B7E-0890C1ACDC7C}"/>
              </a:ext>
            </a:extLst>
          </p:cNvPr>
          <p:cNvSpPr txBox="1"/>
          <p:nvPr/>
        </p:nvSpPr>
        <p:spPr>
          <a:xfrm>
            <a:off x="430624" y="364714"/>
            <a:ext cx="2159245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Limitations</a:t>
            </a:r>
            <a:endParaRPr 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01635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65" cy="3539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lvl="0">
              <a:defRPr/>
            </a:pPr>
            <a:endParaRPr kumimoji="0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430624" y="364714"/>
            <a:ext cx="2361224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Conclusions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2F3DB-40FB-40C0-A6B5-A2E7D5B1BC58}"/>
              </a:ext>
            </a:extLst>
          </p:cNvPr>
          <p:cNvSpPr/>
          <p:nvPr/>
        </p:nvSpPr>
        <p:spPr>
          <a:xfrm>
            <a:off x="856468" y="1047750"/>
            <a:ext cx="8135131" cy="2362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Dark channel prior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natural phenomenon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Very simple but effective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Put a bad image to good use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Improvements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Replace Soft Matting with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Guided Image Filtering </a:t>
            </a:r>
            <a:r>
              <a:rPr lang="en-US" altLang="zh-CN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[He et al., ECCV ‘10]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(Next Week)</a:t>
            </a:r>
            <a:r>
              <a:rPr lang="en-US" altLang="zh-CN" sz="1200" dirty="0">
                <a:hlinkClick r:id="rId3"/>
              </a:rPr>
              <a:t> 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8965661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9"/>
            <a:ext cx="9144000" cy="51435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3314284" y="2233147"/>
            <a:ext cx="2515432" cy="67710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algn="ctr">
              <a:lnSpc>
                <a:spcPct val="100000"/>
              </a:lnSpc>
            </a:pPr>
            <a:r>
              <a:rPr lang="en-US" sz="4400" b="1" spc="10" dirty="0">
                <a:solidFill>
                  <a:srgbClr val="FFFFFF"/>
                </a:solidFill>
                <a:latin typeface="等线 Light" panose="02010600030101010101" pitchFamily="2" charset="-122"/>
                <a:ea typeface="等线 Light" panose="02010600030101010101" pitchFamily="2" charset="-122"/>
                <a:cs typeface="Arial"/>
              </a:rPr>
              <a:t>Thank You</a:t>
            </a:r>
          </a:p>
        </p:txBody>
      </p:sp>
      <p:pic>
        <p:nvPicPr>
          <p:cNvPr id="1357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784" y="4749851"/>
            <a:ext cx="548700" cy="39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896656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Goal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D5359E-27A7-479F-AE79-9FBA67C497AB}"/>
              </a:ext>
            </a:extLst>
          </p:cNvPr>
          <p:cNvCxnSpPr/>
          <p:nvPr/>
        </p:nvCxnSpPr>
        <p:spPr>
          <a:xfrm>
            <a:off x="3048000" y="2419350"/>
            <a:ext cx="447032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EF6A25-4CD8-4CF7-8E09-0284A4B6DC6A}"/>
              </a:ext>
            </a:extLst>
          </p:cNvPr>
          <p:cNvGrpSpPr/>
          <p:nvPr/>
        </p:nvGrpSpPr>
        <p:grpSpPr>
          <a:xfrm>
            <a:off x="6219256" y="1087862"/>
            <a:ext cx="2245679" cy="2849749"/>
            <a:chOff x="6258391" y="1087862"/>
            <a:chExt cx="2245679" cy="284974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111B15-A013-4CF6-BB0F-05123358C953}"/>
                </a:ext>
              </a:extLst>
            </p:cNvPr>
            <p:cNvSpPr txBox="1"/>
            <p:nvPr/>
          </p:nvSpPr>
          <p:spPr>
            <a:xfrm>
              <a:off x="6258391" y="3568279"/>
              <a:ext cx="2245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Depth Information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5C7BDBF-441A-4CBA-B0A5-B68CECC27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2320" y="1087862"/>
              <a:ext cx="1857820" cy="2477093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776C72-DC1B-461F-A642-3FC76A2351D2}"/>
              </a:ext>
            </a:extLst>
          </p:cNvPr>
          <p:cNvGrpSpPr/>
          <p:nvPr/>
        </p:nvGrpSpPr>
        <p:grpSpPr>
          <a:xfrm>
            <a:off x="754317" y="1066101"/>
            <a:ext cx="2016899" cy="2871510"/>
            <a:chOff x="754317" y="1066101"/>
            <a:chExt cx="2016899" cy="28715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882E94-44ED-4484-95E1-63208C7BA1DE}"/>
                </a:ext>
              </a:extLst>
            </p:cNvPr>
            <p:cNvSpPr txBox="1"/>
            <p:nvPr/>
          </p:nvSpPr>
          <p:spPr>
            <a:xfrm>
              <a:off x="754317" y="3568279"/>
              <a:ext cx="2016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Raw Hazy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9" name="Picture 18" descr="A canyon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D21491FB-E455-4D51-B393-75DEB05CC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542" y="1066101"/>
              <a:ext cx="1857820" cy="2477093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60EE8B-1393-4572-B7A4-D0F2DD1B6CFF}"/>
              </a:ext>
            </a:extLst>
          </p:cNvPr>
          <p:cNvGrpSpPr/>
          <p:nvPr/>
        </p:nvGrpSpPr>
        <p:grpSpPr>
          <a:xfrm>
            <a:off x="3877062" y="1066101"/>
            <a:ext cx="2036070" cy="2871510"/>
            <a:chOff x="3553964" y="1066101"/>
            <a:chExt cx="2036070" cy="287151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743446-644F-4668-A71B-CD241EBBDCE3}"/>
                </a:ext>
              </a:extLst>
            </p:cNvPr>
            <p:cNvSpPr txBox="1"/>
            <p:nvPr/>
          </p:nvSpPr>
          <p:spPr>
            <a:xfrm>
              <a:off x="3553964" y="3568279"/>
              <a:ext cx="20360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Haze Free Image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1" name="Picture 20" descr="A canyon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1525A4E2-774B-4F2F-A1EF-BC8C4844E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3964" y="1066101"/>
              <a:ext cx="1858120" cy="24774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3575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" y="0"/>
            <a:ext cx="9143950" cy="4524000"/>
          </a:xfrm>
          <a:prstGeom prst="rect">
            <a:avLst/>
          </a:prstGeom>
        </p:spPr>
      </p:pic>
      <p:pic>
        <p:nvPicPr>
          <p:cNvPr id="217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04" y="1463458"/>
            <a:ext cx="25400" cy="1895299"/>
          </a:xfrm>
          <a:prstGeom prst="rect">
            <a:avLst/>
          </a:prstGeom>
        </p:spPr>
      </p:pic>
      <p:sp>
        <p:nvSpPr>
          <p:cNvPr id="5" name="text 1"/>
          <p:cNvSpPr txBox="1"/>
          <p:nvPr/>
        </p:nvSpPr>
        <p:spPr>
          <a:xfrm>
            <a:off x="914400" y="1985001"/>
            <a:ext cx="40132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Preliminaries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sp>
        <p:nvSpPr>
          <p:cNvPr id="11" name="text 1"/>
          <p:cNvSpPr txBox="1"/>
          <p:nvPr/>
        </p:nvSpPr>
        <p:spPr>
          <a:xfrm>
            <a:off x="430624" y="364714"/>
            <a:ext cx="4110100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Haze Imaging Model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476516D-8812-4C1C-9D5F-4EB93B46BF12}"/>
              </a:ext>
            </a:extLst>
          </p:cNvPr>
          <p:cNvGrpSpPr/>
          <p:nvPr/>
        </p:nvGrpSpPr>
        <p:grpSpPr>
          <a:xfrm>
            <a:off x="681154" y="199909"/>
            <a:ext cx="6696424" cy="4177244"/>
            <a:chOff x="541388" y="209550"/>
            <a:chExt cx="6696424" cy="41772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9EEF757A-C046-45A2-9C4C-70EA27530F57}"/>
                    </a:ext>
                  </a:extLst>
                </p:cNvPr>
                <p:cNvSpPr/>
                <p:nvPr/>
              </p:nvSpPr>
              <p:spPr>
                <a:xfrm>
                  <a:off x="2379916" y="984699"/>
                  <a:ext cx="4384168" cy="58477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𝐽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zh-CN" altLang="en-US" sz="32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zh-CN" altLang="en-US" sz="3200" i="0">
                            <a:latin typeface="Cambria Math" panose="02040503050406030204" pitchFamily="18" charset="0"/>
                          </a:rPr>
                          <m:t>⋅</m:t>
                        </m:r>
                        <m:d>
                          <m:dPr>
                            <m:ctrlPr>
                              <a:rPr lang="zh-CN" altLang="en-US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zh-CN" altLang="en-US" sz="3200" i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zh-CN" altLang="en-US" sz="32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oMath>
                    </m:oMathPara>
                  </a14:m>
                  <a:endParaRPr lang="zh-CN" altLang="en-US" sz="32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9EEF757A-C046-45A2-9C4C-70EA27530F5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9916" y="984699"/>
                  <a:ext cx="4384168" cy="584775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077D5F9-1E3C-4007-B243-865517EAB038}"/>
                </a:ext>
              </a:extLst>
            </p:cNvPr>
            <p:cNvGrpSpPr/>
            <p:nvPr/>
          </p:nvGrpSpPr>
          <p:grpSpPr>
            <a:xfrm>
              <a:off x="541388" y="2292664"/>
              <a:ext cx="1828800" cy="1817131"/>
              <a:chOff x="533401" y="2190751"/>
              <a:chExt cx="1828800" cy="181713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1B4C2C7-D8DC-48DA-A881-821D9A6777DE}"/>
                  </a:ext>
                </a:extLst>
              </p:cNvPr>
              <p:cNvSpPr txBox="1"/>
              <p:nvPr/>
            </p:nvSpPr>
            <p:spPr>
              <a:xfrm>
                <a:off x="704649" y="3638550"/>
                <a:ext cx="1486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Hazy Image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9" name="Picture 8" descr="A tree in the middle of a field&#10;&#10;Description automatically generated">
                <a:extLst>
                  <a:ext uri="{FF2B5EF4-FFF2-40B4-BE49-F238E27FC236}">
                    <a16:creationId xmlns:a16="http://schemas.microsoft.com/office/drawing/2014/main" id="{5980A88D-9E92-4CEF-8D3D-AEE8328F53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401" y="2190751"/>
                <a:ext cx="1828800" cy="13716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10410ED-B8B4-4B95-B290-37FB958E8B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5751" y="1566629"/>
              <a:ext cx="611499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4B8E2C7-6371-4D59-91C8-350C800E92D3}"/>
                </a:ext>
              </a:extLst>
            </p:cNvPr>
            <p:cNvGrpSpPr/>
            <p:nvPr/>
          </p:nvGrpSpPr>
          <p:grpSpPr>
            <a:xfrm>
              <a:off x="2769649" y="2295906"/>
              <a:ext cx="2189958" cy="2090888"/>
              <a:chOff x="2677731" y="2598096"/>
              <a:chExt cx="2189958" cy="209088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3A758-7219-4B18-B2D4-8C3D61CBE2B7}"/>
                  </a:ext>
                </a:extLst>
              </p:cNvPr>
              <p:cNvSpPr txBox="1"/>
              <p:nvPr/>
            </p:nvSpPr>
            <p:spPr>
              <a:xfrm>
                <a:off x="2677731" y="4042653"/>
                <a:ext cx="218995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Scene radiance</a:t>
                </a:r>
              </a:p>
              <a:p>
                <a:pPr algn="ctr"/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(Haze Free Image)</a:t>
                </a:r>
              </a:p>
            </p:txBody>
          </p:sp>
          <p:pic>
            <p:nvPicPr>
              <p:cNvPr id="15" name="Picture 14" descr="A tree in a forest&#10;&#10;Description automatically generated">
                <a:extLst>
                  <a:ext uri="{FF2B5EF4-FFF2-40B4-BE49-F238E27FC236}">
                    <a16:creationId xmlns:a16="http://schemas.microsoft.com/office/drawing/2014/main" id="{4EB0FF32-78E6-4965-90ED-700E33253A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53446" y="2598096"/>
                <a:ext cx="1838528" cy="1378896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68A59F2-BF27-4F43-9AF3-E6DC0BED44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05200" y="1569475"/>
              <a:ext cx="228600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6EB951C-E6C0-4E75-B1BD-4D8225B10A0E}"/>
                </a:ext>
              </a:extLst>
            </p:cNvPr>
            <p:cNvSpPr/>
            <p:nvPr/>
          </p:nvSpPr>
          <p:spPr>
            <a:xfrm>
              <a:off x="4495800" y="209550"/>
              <a:ext cx="21546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Atmospheric light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FD97C51-E8F9-4764-AF5A-FFA003E34B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7121" y="517672"/>
              <a:ext cx="190185" cy="528238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AEC0695-325B-4616-A5AD-BB2C904D0411}"/>
                </a:ext>
              </a:extLst>
            </p:cNvPr>
            <p:cNvGrpSpPr/>
            <p:nvPr/>
          </p:nvGrpSpPr>
          <p:grpSpPr>
            <a:xfrm>
              <a:off x="5359068" y="2280099"/>
              <a:ext cx="1878744" cy="1838453"/>
              <a:chOff x="5359068" y="2585531"/>
              <a:chExt cx="1878744" cy="183845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003F1F8-7FB6-4E15-8FEF-AF348E5D38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59068" y="2585531"/>
                <a:ext cx="1878744" cy="1409058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8138E2F-5C9A-446D-8EE9-D938498B439A}"/>
                  </a:ext>
                </a:extLst>
              </p:cNvPr>
              <p:cNvSpPr txBox="1"/>
              <p:nvPr/>
            </p:nvSpPr>
            <p:spPr>
              <a:xfrm>
                <a:off x="5555288" y="4054652"/>
                <a:ext cx="1605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Transmission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A2002CA-2F0B-482A-A8F6-FDC8AAA14C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5749" y="1566629"/>
              <a:ext cx="228600" cy="558224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3FECCFB-A389-4059-B223-641E1B7701C4}"/>
              </a:ext>
            </a:extLst>
          </p:cNvPr>
          <p:cNvSpPr txBox="1"/>
          <p:nvPr/>
        </p:nvSpPr>
        <p:spPr>
          <a:xfrm>
            <a:off x="681154" y="4440664"/>
            <a:ext cx="6696424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Transmission: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描述无法散射并到达照相机的光的介质传输率</a:t>
            </a:r>
          </a:p>
        </p:txBody>
      </p:sp>
    </p:spTree>
    <p:extLst>
      <p:ext uri="{BB962C8B-B14F-4D97-AF65-F5344CB8AC3E}">
        <p14:creationId xmlns:p14="http://schemas.microsoft.com/office/powerpoint/2010/main" val="1945188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365"/>
            <a:ext cx="35432" cy="46728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" y="320051"/>
            <a:ext cx="5004300" cy="5367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430624" y="364714"/>
            <a:ext cx="3290131" cy="4924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 Color Space</a:t>
            </a:r>
            <a:endParaRPr sz="3200" b="1" dirty="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4B9DC-E03F-4014-8987-0B55B2858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9" y="1047750"/>
            <a:ext cx="3984118" cy="358921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552AE40-D802-42D0-833E-AF331CAE5E07}"/>
              </a:ext>
            </a:extLst>
          </p:cNvPr>
          <p:cNvSpPr txBox="1"/>
          <p:nvPr/>
        </p:nvSpPr>
        <p:spPr>
          <a:xfrm>
            <a:off x="4572000" y="3181350"/>
            <a:ext cx="413779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vectors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A, I(x), and J(x)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are coplanar and their end points are collinear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52391B2-7E9C-42DE-B36F-F8AB80AFA98E}"/>
                  </a:ext>
                </a:extLst>
              </p:cNvPr>
              <p:cNvSpPr/>
              <p:nvPr/>
            </p:nvSpPr>
            <p:spPr>
              <a:xfrm>
                <a:off x="4572000" y="1235805"/>
                <a:ext cx="4137799" cy="8713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z="2400">
                          <a:latin typeface="Cambria Math" panose="02040503050406030204" pitchFamily="18" charset="0"/>
                        </a:rPr>
                        <m:t>t</m:t>
                      </m:r>
                      <m:d>
                        <m:d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I</m:t>
                          </m:r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zh-CN" altLang="en-US" sz="2400" i="0">
                              <a:latin typeface="Cambria Math" panose="02040503050406030204" pitchFamily="18" charset="0"/>
                            </a:rPr>
                            <m:t>J</m:t>
                          </m:r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52391B2-7E9C-42DE-B36F-F8AB80AFA9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235805"/>
                <a:ext cx="4137799" cy="8713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526E3E8-6979-4B78-925B-C5879E6391D2}"/>
                  </a:ext>
                </a:extLst>
              </p:cNvPr>
              <p:cNvSpPr/>
              <p:nvPr/>
            </p:nvSpPr>
            <p:spPr>
              <a:xfrm>
                <a:off x="4648200" y="2274910"/>
                <a:ext cx="20969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∈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526E3E8-6979-4B78-925B-C5879E6391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8200" y="2274910"/>
                <a:ext cx="2096984" cy="369332"/>
              </a:xfrm>
              <a:prstGeom prst="rect">
                <a:avLst/>
              </a:prstGeom>
              <a:blipFill>
                <a:blip r:embed="rId7"/>
                <a:stretch>
                  <a:fillRect l="-2624" t="-9836" b="-229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188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3964</TotalTime>
  <Words>1344</Words>
  <Application>Microsoft Office PowerPoint</Application>
  <PresentationFormat>On-screen Show (16:9)</PresentationFormat>
  <Paragraphs>253</Paragraphs>
  <Slides>52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微软雅黑</vt:lpstr>
      <vt:lpstr>等线</vt:lpstr>
      <vt:lpstr>等线 Light</vt:lpstr>
      <vt:lpstr>Arial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李文浩</dc:creator>
  <cp:lastModifiedBy>Gao Felix</cp:lastModifiedBy>
  <cp:revision>797</cp:revision>
  <dcterms:created xsi:type="dcterms:W3CDTF">2018-10-09T23:06:28Z</dcterms:created>
  <dcterms:modified xsi:type="dcterms:W3CDTF">2019-10-24T06:18:53Z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2018-10-09T00:00:00Z</vt:filetime>
  </property>
  <property fmtid="{D5CDD505-2E9C-101B-9397-08002B2CF9AE}" pid="3" name="LastSaved">
    <vt:filetime>2018-10-09T00:00:00Z</vt:filetime>
  </property>
</Properties>
</file>